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42" r:id="rId2"/>
    <p:sldId id="458" r:id="rId3"/>
    <p:sldId id="493" r:id="rId4"/>
    <p:sldId id="476" r:id="rId5"/>
    <p:sldId id="477" r:id="rId6"/>
    <p:sldId id="478" r:id="rId7"/>
    <p:sldId id="479" r:id="rId8"/>
    <p:sldId id="480" r:id="rId9"/>
    <p:sldId id="481" r:id="rId10"/>
    <p:sldId id="482" r:id="rId11"/>
    <p:sldId id="483" r:id="rId12"/>
    <p:sldId id="484" r:id="rId13"/>
    <p:sldId id="459" r:id="rId14"/>
    <p:sldId id="490" r:id="rId15"/>
    <p:sldId id="489" r:id="rId16"/>
    <p:sldId id="491" r:id="rId17"/>
    <p:sldId id="492" r:id="rId18"/>
    <p:sldId id="504" r:id="rId19"/>
    <p:sldId id="506" r:id="rId20"/>
    <p:sldId id="511" r:id="rId21"/>
    <p:sldId id="507" r:id="rId22"/>
    <p:sldId id="508" r:id="rId23"/>
    <p:sldId id="498" r:id="rId24"/>
    <p:sldId id="499" r:id="rId25"/>
    <p:sldId id="500" r:id="rId26"/>
    <p:sldId id="502" r:id="rId27"/>
    <p:sldId id="535" r:id="rId28"/>
    <p:sldId id="524" r:id="rId29"/>
    <p:sldId id="531" r:id="rId30"/>
    <p:sldId id="529" r:id="rId31"/>
    <p:sldId id="525" r:id="rId32"/>
    <p:sldId id="526" r:id="rId33"/>
    <p:sldId id="530" r:id="rId34"/>
    <p:sldId id="532" r:id="rId35"/>
    <p:sldId id="533" r:id="rId36"/>
    <p:sldId id="534" r:id="rId37"/>
    <p:sldId id="528" r:id="rId38"/>
    <p:sldId id="464" r:id="rId3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44" autoAdjust="0"/>
    <p:restoredTop sz="94660"/>
  </p:normalViewPr>
  <p:slideViewPr>
    <p:cSldViewPr snapToGrid="0">
      <p:cViewPr>
        <p:scale>
          <a:sx n="78" d="100"/>
          <a:sy n="78" d="100"/>
        </p:scale>
        <p:origin x="524" y="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C46BF-305A-4C92-A012-C03A929AEC7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82C84C-4C1B-4210-8DBC-9A02F6EAEAB7}">
      <dgm:prSet phldrT="[Text]" custT="1"/>
      <dgm:spPr>
        <a:solidFill>
          <a:schemeClr val="accent4">
            <a:lumMod val="25000"/>
            <a:lumOff val="75000"/>
          </a:schemeClr>
        </a:solidFill>
        <a:ln>
          <a:noFill/>
        </a:ln>
      </dgm:spPr>
      <dgm:t>
        <a:bodyPr/>
        <a:lstStyle/>
        <a:p>
          <a:r>
            <a:rPr lang="en-US" sz="2000" dirty="0">
              <a:solidFill>
                <a:schemeClr val="accent6">
                  <a:lumMod val="50000"/>
                </a:schemeClr>
              </a:solidFill>
            </a:rPr>
            <a:t>Oil Spill Models are Used for: </a:t>
          </a:r>
        </a:p>
      </dgm:t>
    </dgm:pt>
    <dgm:pt modelId="{E971D88F-2AAA-4086-AF9F-37258D808A46}" type="parTrans" cxnId="{5327C341-390D-4C72-9DCF-A3924DB51695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EBD3DF42-23EC-44E3-80A4-6F2945308C78}" type="sibTrans" cxnId="{5327C341-390D-4C72-9DCF-A3924DB51695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25543BF5-8FAE-4284-84F5-6FB2DEAA5444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Directing Response Activities</a:t>
          </a:r>
        </a:p>
      </dgm:t>
    </dgm:pt>
    <dgm:pt modelId="{FCC316D9-7EE6-45EA-A29F-0A0586AE81A6}" type="parTrans" cxnId="{8144343D-8ADE-473F-A471-DDF4580B02C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4D4E0ED-3BE9-4D64-9BF4-34A6D2AD5D6D}" type="sibTrans" cxnId="{8144343D-8ADE-473F-A471-DDF4580B02C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5BC8515A-8926-443C-9D93-711AD2C6D31F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Informing Stakeholders / Public</a:t>
          </a:r>
        </a:p>
      </dgm:t>
    </dgm:pt>
    <dgm:pt modelId="{58DA73A3-13D3-43E9-A252-318817F0EB05}" type="parTrans" cxnId="{2059BC10-6407-41FF-B68D-1585B73F1B01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D5663B5D-9C96-42C5-BED5-3BF1C69E7AFD}" type="sibTrans" cxnId="{2059BC10-6407-41FF-B68D-1585B73F1B01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BE979CDD-C91F-4AEB-8AA0-243714F1D1AF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Analyzing Performance of </a:t>
          </a:r>
          <a:br>
            <a:rPr lang="en-US" sz="2400" dirty="0">
              <a:solidFill>
                <a:srgbClr val="FFFF00"/>
              </a:solidFill>
            </a:rPr>
          </a:br>
          <a:r>
            <a:rPr lang="en-US" sz="2400" dirty="0">
              <a:solidFill>
                <a:srgbClr val="FFFF00"/>
              </a:solidFill>
            </a:rPr>
            <a:t>Cleanup Techniques </a:t>
          </a:r>
        </a:p>
      </dgm:t>
    </dgm:pt>
    <dgm:pt modelId="{18866051-7A7D-4DD4-A9EE-A3030B93DEDD}" type="parTrans" cxnId="{6323C48F-917F-4CB3-B044-AC19934850CC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0CE9B8F-D07E-4C44-9B4C-71559D3BC0FA}" type="sibTrans" cxnId="{6323C48F-917F-4CB3-B044-AC19934850CC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4BD1219F-24A6-4DF8-AEDC-1BB646B3A658}">
      <dgm:prSet phldrT="[Text]" custT="1"/>
      <dgm:spPr/>
      <dgm:t>
        <a:bodyPr/>
        <a:lstStyle/>
        <a:p>
          <a:r>
            <a:rPr lang="en-US" sz="2400" dirty="0">
              <a:solidFill>
                <a:srgbClr val="FFFF00"/>
              </a:solidFill>
            </a:rPr>
            <a:t>Identification of Habitats &amp; </a:t>
          </a:r>
          <a:br>
            <a:rPr lang="en-US" sz="2400" dirty="0">
              <a:solidFill>
                <a:srgbClr val="FFFF00"/>
              </a:solidFill>
            </a:rPr>
          </a:br>
          <a:r>
            <a:rPr lang="en-US" sz="2400" dirty="0">
              <a:solidFill>
                <a:srgbClr val="FFFF00"/>
              </a:solidFill>
            </a:rPr>
            <a:t>Species at Risk</a:t>
          </a:r>
        </a:p>
      </dgm:t>
    </dgm:pt>
    <dgm:pt modelId="{15D04A79-3CA9-42D0-B71D-8572AF3AC063}" type="parTrans" cxnId="{EAD6068F-CA8F-4050-BDED-F14F6229952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EA3C6B24-DE4E-4576-942A-96886A76EA14}" type="sibTrans" cxnId="{EAD6068F-CA8F-4050-BDED-F14F62299529}">
      <dgm:prSet/>
      <dgm:spPr/>
      <dgm:t>
        <a:bodyPr/>
        <a:lstStyle/>
        <a:p>
          <a:endParaRPr lang="en-US" sz="1600">
            <a:solidFill>
              <a:schemeClr val="accent6">
                <a:lumMod val="50000"/>
              </a:schemeClr>
            </a:solidFill>
          </a:endParaRPr>
        </a:p>
      </dgm:t>
    </dgm:pt>
    <dgm:pt modelId="{11F9E33C-E798-4920-8028-CCEE0028A12E}" type="pres">
      <dgm:prSet presAssocID="{D23C46BF-305A-4C92-A012-C03A929AEC7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BBE3246-589C-4B26-8888-FEE74B77B498}" type="pres">
      <dgm:prSet presAssocID="{2B82C84C-4C1B-4210-8DBC-9A02F6EAEAB7}" presName="hierRoot1" presStyleCnt="0">
        <dgm:presLayoutVars>
          <dgm:hierBranch val="init"/>
        </dgm:presLayoutVars>
      </dgm:prSet>
      <dgm:spPr/>
    </dgm:pt>
    <dgm:pt modelId="{1CF6828D-482E-47E5-86F7-729DAC4A576E}" type="pres">
      <dgm:prSet presAssocID="{2B82C84C-4C1B-4210-8DBC-9A02F6EAEAB7}" presName="rootComposite1" presStyleCnt="0"/>
      <dgm:spPr/>
    </dgm:pt>
    <dgm:pt modelId="{680FE19E-5417-46C9-9ADA-ECE992D5379D}" type="pres">
      <dgm:prSet presAssocID="{2B82C84C-4C1B-4210-8DBC-9A02F6EAEAB7}" presName="rootText1" presStyleLbl="node0" presStyleIdx="0" presStyleCnt="1" custScaleX="121782">
        <dgm:presLayoutVars>
          <dgm:chPref val="3"/>
        </dgm:presLayoutVars>
      </dgm:prSet>
      <dgm:spPr/>
    </dgm:pt>
    <dgm:pt modelId="{98F675A5-6C47-4CC1-BC34-BCE5A909BAFB}" type="pres">
      <dgm:prSet presAssocID="{2B82C84C-4C1B-4210-8DBC-9A02F6EAEAB7}" presName="rootConnector1" presStyleLbl="node1" presStyleIdx="0" presStyleCnt="0"/>
      <dgm:spPr/>
    </dgm:pt>
    <dgm:pt modelId="{9B4F1CFB-2987-4FF2-B226-9A6A55397D25}" type="pres">
      <dgm:prSet presAssocID="{2B82C84C-4C1B-4210-8DBC-9A02F6EAEAB7}" presName="hierChild2" presStyleCnt="0"/>
      <dgm:spPr/>
    </dgm:pt>
    <dgm:pt modelId="{DE64BDD4-F6D5-413F-94F0-F40DCA5833B5}" type="pres">
      <dgm:prSet presAssocID="{FCC316D9-7EE6-45EA-A29F-0A0586AE81A6}" presName="Name64" presStyleLbl="parChTrans1D2" presStyleIdx="0" presStyleCnt="4"/>
      <dgm:spPr/>
    </dgm:pt>
    <dgm:pt modelId="{E8A2B889-0696-4C78-AA72-5264A3C86463}" type="pres">
      <dgm:prSet presAssocID="{25543BF5-8FAE-4284-84F5-6FB2DEAA5444}" presName="hierRoot2" presStyleCnt="0">
        <dgm:presLayoutVars>
          <dgm:hierBranch val="init"/>
        </dgm:presLayoutVars>
      </dgm:prSet>
      <dgm:spPr/>
    </dgm:pt>
    <dgm:pt modelId="{574C0E7F-C9DA-4BBD-8171-7337319D8F4C}" type="pres">
      <dgm:prSet presAssocID="{25543BF5-8FAE-4284-84F5-6FB2DEAA5444}" presName="rootComposite" presStyleCnt="0"/>
      <dgm:spPr/>
    </dgm:pt>
    <dgm:pt modelId="{535C049D-6080-4092-987B-1F8CAC54B834}" type="pres">
      <dgm:prSet presAssocID="{25543BF5-8FAE-4284-84F5-6FB2DEAA5444}" presName="rootText" presStyleLbl="node2" presStyleIdx="0" presStyleCnt="4" custScaleX="175963">
        <dgm:presLayoutVars>
          <dgm:chPref val="3"/>
        </dgm:presLayoutVars>
      </dgm:prSet>
      <dgm:spPr/>
    </dgm:pt>
    <dgm:pt modelId="{A373F367-200A-4906-B0FC-FC3C583CE05A}" type="pres">
      <dgm:prSet presAssocID="{25543BF5-8FAE-4284-84F5-6FB2DEAA5444}" presName="rootConnector" presStyleLbl="node2" presStyleIdx="0" presStyleCnt="4"/>
      <dgm:spPr/>
    </dgm:pt>
    <dgm:pt modelId="{E67C9923-1D6E-4A6D-BFEC-97F3955FA60C}" type="pres">
      <dgm:prSet presAssocID="{25543BF5-8FAE-4284-84F5-6FB2DEAA5444}" presName="hierChild4" presStyleCnt="0"/>
      <dgm:spPr/>
    </dgm:pt>
    <dgm:pt modelId="{09DB61FC-1269-462D-8F9A-5970033A8668}" type="pres">
      <dgm:prSet presAssocID="{25543BF5-8FAE-4284-84F5-6FB2DEAA5444}" presName="hierChild5" presStyleCnt="0"/>
      <dgm:spPr/>
    </dgm:pt>
    <dgm:pt modelId="{E8C9A80D-0757-4D8F-A106-B63193DDE082}" type="pres">
      <dgm:prSet presAssocID="{18866051-7A7D-4DD4-A9EE-A3030B93DEDD}" presName="Name64" presStyleLbl="parChTrans1D2" presStyleIdx="1" presStyleCnt="4"/>
      <dgm:spPr/>
    </dgm:pt>
    <dgm:pt modelId="{A49F1256-711D-404D-B552-FAF9166D5445}" type="pres">
      <dgm:prSet presAssocID="{BE979CDD-C91F-4AEB-8AA0-243714F1D1AF}" presName="hierRoot2" presStyleCnt="0">
        <dgm:presLayoutVars>
          <dgm:hierBranch val="init"/>
        </dgm:presLayoutVars>
      </dgm:prSet>
      <dgm:spPr/>
    </dgm:pt>
    <dgm:pt modelId="{67C98A3B-82B1-481E-A60E-8981CA132BDE}" type="pres">
      <dgm:prSet presAssocID="{BE979CDD-C91F-4AEB-8AA0-243714F1D1AF}" presName="rootComposite" presStyleCnt="0"/>
      <dgm:spPr/>
    </dgm:pt>
    <dgm:pt modelId="{13A30705-3B56-4AB0-9A81-62684F067277}" type="pres">
      <dgm:prSet presAssocID="{BE979CDD-C91F-4AEB-8AA0-243714F1D1AF}" presName="rootText" presStyleLbl="node2" presStyleIdx="1" presStyleCnt="4" custScaleX="175963">
        <dgm:presLayoutVars>
          <dgm:chPref val="3"/>
        </dgm:presLayoutVars>
      </dgm:prSet>
      <dgm:spPr/>
    </dgm:pt>
    <dgm:pt modelId="{C4B265C7-34C0-40B7-89D8-01CA44AC2F5A}" type="pres">
      <dgm:prSet presAssocID="{BE979CDD-C91F-4AEB-8AA0-243714F1D1AF}" presName="rootConnector" presStyleLbl="node2" presStyleIdx="1" presStyleCnt="4"/>
      <dgm:spPr/>
    </dgm:pt>
    <dgm:pt modelId="{73043645-1FE0-44EA-9FC9-06E6D0B38B5D}" type="pres">
      <dgm:prSet presAssocID="{BE979CDD-C91F-4AEB-8AA0-243714F1D1AF}" presName="hierChild4" presStyleCnt="0"/>
      <dgm:spPr/>
    </dgm:pt>
    <dgm:pt modelId="{124926E9-D2D2-46EA-89F1-84FC8B677EC2}" type="pres">
      <dgm:prSet presAssocID="{BE979CDD-C91F-4AEB-8AA0-243714F1D1AF}" presName="hierChild5" presStyleCnt="0"/>
      <dgm:spPr/>
    </dgm:pt>
    <dgm:pt modelId="{F7240D9D-030D-4BD7-80FB-A22BA1459066}" type="pres">
      <dgm:prSet presAssocID="{15D04A79-3CA9-42D0-B71D-8572AF3AC063}" presName="Name64" presStyleLbl="parChTrans1D2" presStyleIdx="2" presStyleCnt="4"/>
      <dgm:spPr/>
    </dgm:pt>
    <dgm:pt modelId="{376EC93A-9D29-4608-BD33-48DDDDAC26E3}" type="pres">
      <dgm:prSet presAssocID="{4BD1219F-24A6-4DF8-AEDC-1BB646B3A658}" presName="hierRoot2" presStyleCnt="0">
        <dgm:presLayoutVars>
          <dgm:hierBranch val="init"/>
        </dgm:presLayoutVars>
      </dgm:prSet>
      <dgm:spPr/>
    </dgm:pt>
    <dgm:pt modelId="{D042B696-002D-46B8-B14A-2160A33504A5}" type="pres">
      <dgm:prSet presAssocID="{4BD1219F-24A6-4DF8-AEDC-1BB646B3A658}" presName="rootComposite" presStyleCnt="0"/>
      <dgm:spPr/>
    </dgm:pt>
    <dgm:pt modelId="{DD122785-7D7A-4B5E-90A2-ACE880F9A47A}" type="pres">
      <dgm:prSet presAssocID="{4BD1219F-24A6-4DF8-AEDC-1BB646B3A658}" presName="rootText" presStyleLbl="node2" presStyleIdx="2" presStyleCnt="4" custScaleX="175963">
        <dgm:presLayoutVars>
          <dgm:chPref val="3"/>
        </dgm:presLayoutVars>
      </dgm:prSet>
      <dgm:spPr/>
    </dgm:pt>
    <dgm:pt modelId="{6F34A8BA-03E2-4050-8C8A-38E9BDF9611F}" type="pres">
      <dgm:prSet presAssocID="{4BD1219F-24A6-4DF8-AEDC-1BB646B3A658}" presName="rootConnector" presStyleLbl="node2" presStyleIdx="2" presStyleCnt="4"/>
      <dgm:spPr/>
    </dgm:pt>
    <dgm:pt modelId="{E1EE7E2E-7154-4BD9-9F1D-EFA88703B92C}" type="pres">
      <dgm:prSet presAssocID="{4BD1219F-24A6-4DF8-AEDC-1BB646B3A658}" presName="hierChild4" presStyleCnt="0"/>
      <dgm:spPr/>
    </dgm:pt>
    <dgm:pt modelId="{40F94CF6-A402-41B9-B025-4159AE63B626}" type="pres">
      <dgm:prSet presAssocID="{4BD1219F-24A6-4DF8-AEDC-1BB646B3A658}" presName="hierChild5" presStyleCnt="0"/>
      <dgm:spPr/>
    </dgm:pt>
    <dgm:pt modelId="{1D90AFA7-388A-4009-9A27-9606B8AA77A5}" type="pres">
      <dgm:prSet presAssocID="{58DA73A3-13D3-43E9-A252-318817F0EB05}" presName="Name64" presStyleLbl="parChTrans1D2" presStyleIdx="3" presStyleCnt="4"/>
      <dgm:spPr/>
    </dgm:pt>
    <dgm:pt modelId="{22556AD4-5E3B-4279-AE4D-A29A1427B758}" type="pres">
      <dgm:prSet presAssocID="{5BC8515A-8926-443C-9D93-711AD2C6D31F}" presName="hierRoot2" presStyleCnt="0">
        <dgm:presLayoutVars>
          <dgm:hierBranch val="init"/>
        </dgm:presLayoutVars>
      </dgm:prSet>
      <dgm:spPr/>
    </dgm:pt>
    <dgm:pt modelId="{5DE3A60A-CBE4-4586-B5A7-46C46929E9B5}" type="pres">
      <dgm:prSet presAssocID="{5BC8515A-8926-443C-9D93-711AD2C6D31F}" presName="rootComposite" presStyleCnt="0"/>
      <dgm:spPr/>
    </dgm:pt>
    <dgm:pt modelId="{E74F5BC7-9603-41A5-A544-268433AC73D5}" type="pres">
      <dgm:prSet presAssocID="{5BC8515A-8926-443C-9D93-711AD2C6D31F}" presName="rootText" presStyleLbl="node2" presStyleIdx="3" presStyleCnt="4" custScaleX="175963">
        <dgm:presLayoutVars>
          <dgm:chPref val="3"/>
        </dgm:presLayoutVars>
      </dgm:prSet>
      <dgm:spPr/>
    </dgm:pt>
    <dgm:pt modelId="{2689356A-CC2F-44F9-9EF7-BEA323702285}" type="pres">
      <dgm:prSet presAssocID="{5BC8515A-8926-443C-9D93-711AD2C6D31F}" presName="rootConnector" presStyleLbl="node2" presStyleIdx="3" presStyleCnt="4"/>
      <dgm:spPr/>
    </dgm:pt>
    <dgm:pt modelId="{25CC6FA3-7A95-492B-AA44-72392CB25D3B}" type="pres">
      <dgm:prSet presAssocID="{5BC8515A-8926-443C-9D93-711AD2C6D31F}" presName="hierChild4" presStyleCnt="0"/>
      <dgm:spPr/>
    </dgm:pt>
    <dgm:pt modelId="{9B74075E-E593-48E7-A69A-0DCEE7EE50DC}" type="pres">
      <dgm:prSet presAssocID="{5BC8515A-8926-443C-9D93-711AD2C6D31F}" presName="hierChild5" presStyleCnt="0"/>
      <dgm:spPr/>
    </dgm:pt>
    <dgm:pt modelId="{9FAAC5F5-1324-4E39-A3CC-9C207A159399}" type="pres">
      <dgm:prSet presAssocID="{2B82C84C-4C1B-4210-8DBC-9A02F6EAEAB7}" presName="hierChild3" presStyleCnt="0"/>
      <dgm:spPr/>
    </dgm:pt>
  </dgm:ptLst>
  <dgm:cxnLst>
    <dgm:cxn modelId="{908E5810-A0D8-486B-89D1-FF208416C9FB}" type="presOf" srcId="{BE979CDD-C91F-4AEB-8AA0-243714F1D1AF}" destId="{C4B265C7-34C0-40B7-89D8-01CA44AC2F5A}" srcOrd="1" destOrd="0" presId="urn:microsoft.com/office/officeart/2009/3/layout/HorizontalOrganizationChart"/>
    <dgm:cxn modelId="{2059BC10-6407-41FF-B68D-1585B73F1B01}" srcId="{2B82C84C-4C1B-4210-8DBC-9A02F6EAEAB7}" destId="{5BC8515A-8926-443C-9D93-711AD2C6D31F}" srcOrd="3" destOrd="0" parTransId="{58DA73A3-13D3-43E9-A252-318817F0EB05}" sibTransId="{D5663B5D-9C96-42C5-BED5-3BF1C69E7AFD}"/>
    <dgm:cxn modelId="{25411F12-36E2-44C1-85E3-D4489DAD7D97}" type="presOf" srcId="{58DA73A3-13D3-43E9-A252-318817F0EB05}" destId="{1D90AFA7-388A-4009-9A27-9606B8AA77A5}" srcOrd="0" destOrd="0" presId="urn:microsoft.com/office/officeart/2009/3/layout/HorizontalOrganizationChart"/>
    <dgm:cxn modelId="{0BED9F12-70BA-4BAA-9CBD-C5F2A7839944}" type="presOf" srcId="{D23C46BF-305A-4C92-A012-C03A929AEC79}" destId="{11F9E33C-E798-4920-8028-CCEE0028A12E}" srcOrd="0" destOrd="0" presId="urn:microsoft.com/office/officeart/2009/3/layout/HorizontalOrganizationChart"/>
    <dgm:cxn modelId="{6F33E013-D43C-4ABA-9886-6E8010AB8D87}" type="presOf" srcId="{2B82C84C-4C1B-4210-8DBC-9A02F6EAEAB7}" destId="{98F675A5-6C47-4CC1-BC34-BCE5A909BAFB}" srcOrd="1" destOrd="0" presId="urn:microsoft.com/office/officeart/2009/3/layout/HorizontalOrganizationChart"/>
    <dgm:cxn modelId="{686F9114-4C71-49C7-B2FF-D9092B3AAFE6}" type="presOf" srcId="{25543BF5-8FAE-4284-84F5-6FB2DEAA5444}" destId="{A373F367-200A-4906-B0FC-FC3C583CE05A}" srcOrd="1" destOrd="0" presId="urn:microsoft.com/office/officeart/2009/3/layout/HorizontalOrganizationChart"/>
    <dgm:cxn modelId="{9D73D921-9AA8-4F66-8CAE-E396297F3059}" type="presOf" srcId="{25543BF5-8FAE-4284-84F5-6FB2DEAA5444}" destId="{535C049D-6080-4092-987B-1F8CAC54B834}" srcOrd="0" destOrd="0" presId="urn:microsoft.com/office/officeart/2009/3/layout/HorizontalOrganizationChart"/>
    <dgm:cxn modelId="{99CFC428-68F7-4BFB-8A7F-97653AA04ED5}" type="presOf" srcId="{5BC8515A-8926-443C-9D93-711AD2C6D31F}" destId="{E74F5BC7-9603-41A5-A544-268433AC73D5}" srcOrd="0" destOrd="0" presId="urn:microsoft.com/office/officeart/2009/3/layout/HorizontalOrganizationChart"/>
    <dgm:cxn modelId="{E0D00F29-8AF5-42F1-A527-5C4BB08F9C1D}" type="presOf" srcId="{4BD1219F-24A6-4DF8-AEDC-1BB646B3A658}" destId="{DD122785-7D7A-4B5E-90A2-ACE880F9A47A}" srcOrd="0" destOrd="0" presId="urn:microsoft.com/office/officeart/2009/3/layout/HorizontalOrganizationChart"/>
    <dgm:cxn modelId="{8144343D-8ADE-473F-A471-DDF4580B02C9}" srcId="{2B82C84C-4C1B-4210-8DBC-9A02F6EAEAB7}" destId="{25543BF5-8FAE-4284-84F5-6FB2DEAA5444}" srcOrd="0" destOrd="0" parTransId="{FCC316D9-7EE6-45EA-A29F-0A0586AE81A6}" sibTransId="{44D4E0ED-3BE9-4D64-9BF4-34A6D2AD5D6D}"/>
    <dgm:cxn modelId="{9CF9EA5B-73E8-4356-BD7F-A9F7E128FC79}" type="presOf" srcId="{2B82C84C-4C1B-4210-8DBC-9A02F6EAEAB7}" destId="{680FE19E-5417-46C9-9ADA-ECE992D5379D}" srcOrd="0" destOrd="0" presId="urn:microsoft.com/office/officeart/2009/3/layout/HorizontalOrganizationChart"/>
    <dgm:cxn modelId="{79D6F15C-6F5E-4D4A-8D07-9BF635332B05}" type="presOf" srcId="{15D04A79-3CA9-42D0-B71D-8572AF3AC063}" destId="{F7240D9D-030D-4BD7-80FB-A22BA1459066}" srcOrd="0" destOrd="0" presId="urn:microsoft.com/office/officeart/2009/3/layout/HorizontalOrganizationChart"/>
    <dgm:cxn modelId="{5327C341-390D-4C72-9DCF-A3924DB51695}" srcId="{D23C46BF-305A-4C92-A012-C03A929AEC79}" destId="{2B82C84C-4C1B-4210-8DBC-9A02F6EAEAB7}" srcOrd="0" destOrd="0" parTransId="{E971D88F-2AAA-4086-AF9F-37258D808A46}" sibTransId="{EBD3DF42-23EC-44E3-80A4-6F2945308C78}"/>
    <dgm:cxn modelId="{F1A50B47-5BA5-4695-AFDC-E11B449EEE46}" type="presOf" srcId="{18866051-7A7D-4DD4-A9EE-A3030B93DEDD}" destId="{E8C9A80D-0757-4D8F-A106-B63193DDE082}" srcOrd="0" destOrd="0" presId="urn:microsoft.com/office/officeart/2009/3/layout/HorizontalOrganizationChart"/>
    <dgm:cxn modelId="{0FB31547-9D0E-41B9-BB71-6E1E700C7571}" type="presOf" srcId="{FCC316D9-7EE6-45EA-A29F-0A0586AE81A6}" destId="{DE64BDD4-F6D5-413F-94F0-F40DCA5833B5}" srcOrd="0" destOrd="0" presId="urn:microsoft.com/office/officeart/2009/3/layout/HorizontalOrganizationChart"/>
    <dgm:cxn modelId="{0CCB5984-EBAA-45F4-81F9-D5CC65B41E3E}" type="presOf" srcId="{4BD1219F-24A6-4DF8-AEDC-1BB646B3A658}" destId="{6F34A8BA-03E2-4050-8C8A-38E9BDF9611F}" srcOrd="1" destOrd="0" presId="urn:microsoft.com/office/officeart/2009/3/layout/HorizontalOrganizationChart"/>
    <dgm:cxn modelId="{EAD6068F-CA8F-4050-BDED-F14F62299529}" srcId="{2B82C84C-4C1B-4210-8DBC-9A02F6EAEAB7}" destId="{4BD1219F-24A6-4DF8-AEDC-1BB646B3A658}" srcOrd="2" destOrd="0" parTransId="{15D04A79-3CA9-42D0-B71D-8572AF3AC063}" sibTransId="{EA3C6B24-DE4E-4576-942A-96886A76EA14}"/>
    <dgm:cxn modelId="{6323C48F-917F-4CB3-B044-AC19934850CC}" srcId="{2B82C84C-4C1B-4210-8DBC-9A02F6EAEAB7}" destId="{BE979CDD-C91F-4AEB-8AA0-243714F1D1AF}" srcOrd="1" destOrd="0" parTransId="{18866051-7A7D-4DD4-A9EE-A3030B93DEDD}" sibTransId="{40CE9B8F-D07E-4C44-9B4C-71559D3BC0FA}"/>
    <dgm:cxn modelId="{C92C6190-958D-40D8-A5F2-15F3049A53DB}" type="presOf" srcId="{5BC8515A-8926-443C-9D93-711AD2C6D31F}" destId="{2689356A-CC2F-44F9-9EF7-BEA323702285}" srcOrd="1" destOrd="0" presId="urn:microsoft.com/office/officeart/2009/3/layout/HorizontalOrganizationChart"/>
    <dgm:cxn modelId="{EB369CB4-B102-4BC9-BDF1-9FDA35D23C1C}" type="presOf" srcId="{BE979CDD-C91F-4AEB-8AA0-243714F1D1AF}" destId="{13A30705-3B56-4AB0-9A81-62684F067277}" srcOrd="0" destOrd="0" presId="urn:microsoft.com/office/officeart/2009/3/layout/HorizontalOrganizationChart"/>
    <dgm:cxn modelId="{0E5BB002-96AA-487C-95CD-62217E7AD8F5}" type="presParOf" srcId="{11F9E33C-E798-4920-8028-CCEE0028A12E}" destId="{ABBE3246-589C-4B26-8888-FEE74B77B498}" srcOrd="0" destOrd="0" presId="urn:microsoft.com/office/officeart/2009/3/layout/HorizontalOrganizationChart"/>
    <dgm:cxn modelId="{7B36D479-B1ED-47FC-9288-1661D5DEF74F}" type="presParOf" srcId="{ABBE3246-589C-4B26-8888-FEE74B77B498}" destId="{1CF6828D-482E-47E5-86F7-729DAC4A576E}" srcOrd="0" destOrd="0" presId="urn:microsoft.com/office/officeart/2009/3/layout/HorizontalOrganizationChart"/>
    <dgm:cxn modelId="{BE358C57-C44A-4737-B6CE-8EB0984B665E}" type="presParOf" srcId="{1CF6828D-482E-47E5-86F7-729DAC4A576E}" destId="{680FE19E-5417-46C9-9ADA-ECE992D5379D}" srcOrd="0" destOrd="0" presId="urn:microsoft.com/office/officeart/2009/3/layout/HorizontalOrganizationChart"/>
    <dgm:cxn modelId="{755A32CB-30E6-42F0-A088-245B4BAB8F65}" type="presParOf" srcId="{1CF6828D-482E-47E5-86F7-729DAC4A576E}" destId="{98F675A5-6C47-4CC1-BC34-BCE5A909BAFB}" srcOrd="1" destOrd="0" presId="urn:microsoft.com/office/officeart/2009/3/layout/HorizontalOrganizationChart"/>
    <dgm:cxn modelId="{69C24AAE-632F-4178-ABF2-F51288B9440C}" type="presParOf" srcId="{ABBE3246-589C-4B26-8888-FEE74B77B498}" destId="{9B4F1CFB-2987-4FF2-B226-9A6A55397D25}" srcOrd="1" destOrd="0" presId="urn:microsoft.com/office/officeart/2009/3/layout/HorizontalOrganizationChart"/>
    <dgm:cxn modelId="{8A23CAC4-FD9E-497A-A968-EFD330B1E69A}" type="presParOf" srcId="{9B4F1CFB-2987-4FF2-B226-9A6A55397D25}" destId="{DE64BDD4-F6D5-413F-94F0-F40DCA5833B5}" srcOrd="0" destOrd="0" presId="urn:microsoft.com/office/officeart/2009/3/layout/HorizontalOrganizationChart"/>
    <dgm:cxn modelId="{34AC9FE1-564D-41C1-9DE3-0D7EB631EEF5}" type="presParOf" srcId="{9B4F1CFB-2987-4FF2-B226-9A6A55397D25}" destId="{E8A2B889-0696-4C78-AA72-5264A3C86463}" srcOrd="1" destOrd="0" presId="urn:microsoft.com/office/officeart/2009/3/layout/HorizontalOrganizationChart"/>
    <dgm:cxn modelId="{1CB19DE3-7FB8-488F-88F2-6F49349C365B}" type="presParOf" srcId="{E8A2B889-0696-4C78-AA72-5264A3C86463}" destId="{574C0E7F-C9DA-4BBD-8171-7337319D8F4C}" srcOrd="0" destOrd="0" presId="urn:microsoft.com/office/officeart/2009/3/layout/HorizontalOrganizationChart"/>
    <dgm:cxn modelId="{B0089869-0C4A-4A1D-AC03-E83D2C0018CA}" type="presParOf" srcId="{574C0E7F-C9DA-4BBD-8171-7337319D8F4C}" destId="{535C049D-6080-4092-987B-1F8CAC54B834}" srcOrd="0" destOrd="0" presId="urn:microsoft.com/office/officeart/2009/3/layout/HorizontalOrganizationChart"/>
    <dgm:cxn modelId="{34FE4468-E888-4462-9A94-A639CB0E1A87}" type="presParOf" srcId="{574C0E7F-C9DA-4BBD-8171-7337319D8F4C}" destId="{A373F367-200A-4906-B0FC-FC3C583CE05A}" srcOrd="1" destOrd="0" presId="urn:microsoft.com/office/officeart/2009/3/layout/HorizontalOrganizationChart"/>
    <dgm:cxn modelId="{28E1AE8E-A770-4DA7-97C8-BD87A9CDC203}" type="presParOf" srcId="{E8A2B889-0696-4C78-AA72-5264A3C86463}" destId="{E67C9923-1D6E-4A6D-BFEC-97F3955FA60C}" srcOrd="1" destOrd="0" presId="urn:microsoft.com/office/officeart/2009/3/layout/HorizontalOrganizationChart"/>
    <dgm:cxn modelId="{146BF273-9848-41E4-A12B-1634793AF419}" type="presParOf" srcId="{E8A2B889-0696-4C78-AA72-5264A3C86463}" destId="{09DB61FC-1269-462D-8F9A-5970033A8668}" srcOrd="2" destOrd="0" presId="urn:microsoft.com/office/officeart/2009/3/layout/HorizontalOrganizationChart"/>
    <dgm:cxn modelId="{C7B17930-44B1-452E-B9A9-F1643450E422}" type="presParOf" srcId="{9B4F1CFB-2987-4FF2-B226-9A6A55397D25}" destId="{E8C9A80D-0757-4D8F-A106-B63193DDE082}" srcOrd="2" destOrd="0" presId="urn:microsoft.com/office/officeart/2009/3/layout/HorizontalOrganizationChart"/>
    <dgm:cxn modelId="{7CB0FD0F-D887-48DB-86DF-5A919387ABC6}" type="presParOf" srcId="{9B4F1CFB-2987-4FF2-B226-9A6A55397D25}" destId="{A49F1256-711D-404D-B552-FAF9166D5445}" srcOrd="3" destOrd="0" presId="urn:microsoft.com/office/officeart/2009/3/layout/HorizontalOrganizationChart"/>
    <dgm:cxn modelId="{98B5B549-7592-486D-9D35-B3345F88A251}" type="presParOf" srcId="{A49F1256-711D-404D-B552-FAF9166D5445}" destId="{67C98A3B-82B1-481E-A60E-8981CA132BDE}" srcOrd="0" destOrd="0" presId="urn:microsoft.com/office/officeart/2009/3/layout/HorizontalOrganizationChart"/>
    <dgm:cxn modelId="{7A6B6397-78A6-4AD7-BFEE-4EFF8902F7E9}" type="presParOf" srcId="{67C98A3B-82B1-481E-A60E-8981CA132BDE}" destId="{13A30705-3B56-4AB0-9A81-62684F067277}" srcOrd="0" destOrd="0" presId="urn:microsoft.com/office/officeart/2009/3/layout/HorizontalOrganizationChart"/>
    <dgm:cxn modelId="{7F23C9D1-3924-4F0A-99B0-4BA114CC0ABB}" type="presParOf" srcId="{67C98A3B-82B1-481E-A60E-8981CA132BDE}" destId="{C4B265C7-34C0-40B7-89D8-01CA44AC2F5A}" srcOrd="1" destOrd="0" presId="urn:microsoft.com/office/officeart/2009/3/layout/HorizontalOrganizationChart"/>
    <dgm:cxn modelId="{C6F18D2B-C97D-4D00-8EE2-AC969573790C}" type="presParOf" srcId="{A49F1256-711D-404D-B552-FAF9166D5445}" destId="{73043645-1FE0-44EA-9FC9-06E6D0B38B5D}" srcOrd="1" destOrd="0" presId="urn:microsoft.com/office/officeart/2009/3/layout/HorizontalOrganizationChart"/>
    <dgm:cxn modelId="{C401D7FC-D017-4F7F-A2B4-5E9CF55333AF}" type="presParOf" srcId="{A49F1256-711D-404D-B552-FAF9166D5445}" destId="{124926E9-D2D2-46EA-89F1-84FC8B677EC2}" srcOrd="2" destOrd="0" presId="urn:microsoft.com/office/officeart/2009/3/layout/HorizontalOrganizationChart"/>
    <dgm:cxn modelId="{4253B9FE-9EF9-4658-8B87-54ED65331A8D}" type="presParOf" srcId="{9B4F1CFB-2987-4FF2-B226-9A6A55397D25}" destId="{F7240D9D-030D-4BD7-80FB-A22BA1459066}" srcOrd="4" destOrd="0" presId="urn:microsoft.com/office/officeart/2009/3/layout/HorizontalOrganizationChart"/>
    <dgm:cxn modelId="{A9B76E0D-F5C6-412F-8626-AA0380086A42}" type="presParOf" srcId="{9B4F1CFB-2987-4FF2-B226-9A6A55397D25}" destId="{376EC93A-9D29-4608-BD33-48DDDDAC26E3}" srcOrd="5" destOrd="0" presId="urn:microsoft.com/office/officeart/2009/3/layout/HorizontalOrganizationChart"/>
    <dgm:cxn modelId="{8EC8AC59-C2B0-4FAD-A946-37DCCF59C5A2}" type="presParOf" srcId="{376EC93A-9D29-4608-BD33-48DDDDAC26E3}" destId="{D042B696-002D-46B8-B14A-2160A33504A5}" srcOrd="0" destOrd="0" presId="urn:microsoft.com/office/officeart/2009/3/layout/HorizontalOrganizationChart"/>
    <dgm:cxn modelId="{6E2BE8AB-D4DF-461D-B1E4-FD028780B073}" type="presParOf" srcId="{D042B696-002D-46B8-B14A-2160A33504A5}" destId="{DD122785-7D7A-4B5E-90A2-ACE880F9A47A}" srcOrd="0" destOrd="0" presId="urn:microsoft.com/office/officeart/2009/3/layout/HorizontalOrganizationChart"/>
    <dgm:cxn modelId="{D8146298-9BCC-4AB5-A1B1-96539D8E4E18}" type="presParOf" srcId="{D042B696-002D-46B8-B14A-2160A33504A5}" destId="{6F34A8BA-03E2-4050-8C8A-38E9BDF9611F}" srcOrd="1" destOrd="0" presId="urn:microsoft.com/office/officeart/2009/3/layout/HorizontalOrganizationChart"/>
    <dgm:cxn modelId="{A02F115C-967A-4D2F-8213-83D9DB7DFA4D}" type="presParOf" srcId="{376EC93A-9D29-4608-BD33-48DDDDAC26E3}" destId="{E1EE7E2E-7154-4BD9-9F1D-EFA88703B92C}" srcOrd="1" destOrd="0" presId="urn:microsoft.com/office/officeart/2009/3/layout/HorizontalOrganizationChart"/>
    <dgm:cxn modelId="{2D62C107-67A7-40A0-9B8F-0676C1E603B3}" type="presParOf" srcId="{376EC93A-9D29-4608-BD33-48DDDDAC26E3}" destId="{40F94CF6-A402-41B9-B025-4159AE63B626}" srcOrd="2" destOrd="0" presId="urn:microsoft.com/office/officeart/2009/3/layout/HorizontalOrganizationChart"/>
    <dgm:cxn modelId="{03FAAA90-CAF2-4F87-B744-0B4FB61B4DCD}" type="presParOf" srcId="{9B4F1CFB-2987-4FF2-B226-9A6A55397D25}" destId="{1D90AFA7-388A-4009-9A27-9606B8AA77A5}" srcOrd="6" destOrd="0" presId="urn:microsoft.com/office/officeart/2009/3/layout/HorizontalOrganizationChart"/>
    <dgm:cxn modelId="{6573DB47-3A4B-405D-8980-5F9530921659}" type="presParOf" srcId="{9B4F1CFB-2987-4FF2-B226-9A6A55397D25}" destId="{22556AD4-5E3B-4279-AE4D-A29A1427B758}" srcOrd="7" destOrd="0" presId="urn:microsoft.com/office/officeart/2009/3/layout/HorizontalOrganizationChart"/>
    <dgm:cxn modelId="{6C20DFAD-BE5A-4A4D-AF2F-BB91A0A859A5}" type="presParOf" srcId="{22556AD4-5E3B-4279-AE4D-A29A1427B758}" destId="{5DE3A60A-CBE4-4586-B5A7-46C46929E9B5}" srcOrd="0" destOrd="0" presId="urn:microsoft.com/office/officeart/2009/3/layout/HorizontalOrganizationChart"/>
    <dgm:cxn modelId="{0234443F-59D7-45B0-B7C4-C0A2855DD39D}" type="presParOf" srcId="{5DE3A60A-CBE4-4586-B5A7-46C46929E9B5}" destId="{E74F5BC7-9603-41A5-A544-268433AC73D5}" srcOrd="0" destOrd="0" presId="urn:microsoft.com/office/officeart/2009/3/layout/HorizontalOrganizationChart"/>
    <dgm:cxn modelId="{2FEAB621-5F6F-4388-8B86-1D36923A1D9C}" type="presParOf" srcId="{5DE3A60A-CBE4-4586-B5A7-46C46929E9B5}" destId="{2689356A-CC2F-44F9-9EF7-BEA323702285}" srcOrd="1" destOrd="0" presId="urn:microsoft.com/office/officeart/2009/3/layout/HorizontalOrganizationChart"/>
    <dgm:cxn modelId="{194CE64F-D617-40DA-84B9-47C465FA6392}" type="presParOf" srcId="{22556AD4-5E3B-4279-AE4D-A29A1427B758}" destId="{25CC6FA3-7A95-492B-AA44-72392CB25D3B}" srcOrd="1" destOrd="0" presId="urn:microsoft.com/office/officeart/2009/3/layout/HorizontalOrganizationChart"/>
    <dgm:cxn modelId="{1565CE11-C54B-4DF8-84A6-E8ECE0C95FD9}" type="presParOf" srcId="{22556AD4-5E3B-4279-AE4D-A29A1427B758}" destId="{9B74075E-E593-48E7-A69A-0DCEE7EE50DC}" srcOrd="2" destOrd="0" presId="urn:microsoft.com/office/officeart/2009/3/layout/HorizontalOrganizationChart"/>
    <dgm:cxn modelId="{BCACF574-8765-42E6-80BE-2B6498B9ED35}" type="presParOf" srcId="{ABBE3246-589C-4B26-8888-FEE74B77B498}" destId="{9FAAC5F5-1324-4E39-A3CC-9C207A15939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D3BB68-23A9-4C69-904E-98A8857CF38D}" type="doc">
      <dgm:prSet loTypeId="urn:microsoft.com/office/officeart/2005/8/layout/cycle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84991BC-7983-4719-9B76-7DEF93BEEAFD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Oil &amp; Ice Interactions at the Meter / “Sub Grid” Scale </a:t>
          </a:r>
        </a:p>
      </dgm:t>
    </dgm:pt>
    <dgm:pt modelId="{0AB34B68-463C-4253-BC87-1EA608AC6AF0}" type="parTrans" cxnId="{E0B7AA05-EDC4-4D93-B20C-1D93520D85B4}">
      <dgm:prSet/>
      <dgm:spPr/>
      <dgm:t>
        <a:bodyPr/>
        <a:lstStyle/>
        <a:p>
          <a:endParaRPr lang="en-US"/>
        </a:p>
      </dgm:t>
    </dgm:pt>
    <dgm:pt modelId="{2E8A0C1E-712C-4730-82B5-E6DCE0287285}" type="sibTrans" cxnId="{E0B7AA05-EDC4-4D93-B20C-1D93520D85B4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A1F4FD8D-8E22-43C5-9072-5F566E69A2B4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Oil &amp; Ice Interactions at the Kilometer + Scale </a:t>
          </a:r>
        </a:p>
      </dgm:t>
    </dgm:pt>
    <dgm:pt modelId="{3F9B0922-1C38-40DE-A4B6-03A9E2A945AC}" type="parTrans" cxnId="{4F9B5011-B7E2-4629-9288-4D30CFC8E7AE}">
      <dgm:prSet/>
      <dgm:spPr/>
      <dgm:t>
        <a:bodyPr/>
        <a:lstStyle/>
        <a:p>
          <a:endParaRPr lang="en-US"/>
        </a:p>
      </dgm:t>
    </dgm:pt>
    <dgm:pt modelId="{E17E24AF-7412-4039-AFE8-69657FB6E36E}" type="sibTrans" cxnId="{4F9B5011-B7E2-4629-9288-4D30CFC8E7AE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0136A3AB-F095-4E6A-989D-F73B0017E2C9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New and Existing Technologies for Observing Ice and Informing Models </a:t>
          </a:r>
        </a:p>
      </dgm:t>
    </dgm:pt>
    <dgm:pt modelId="{56DD2108-2B09-43CD-9692-88A7F76EFCF8}" type="parTrans" cxnId="{FBADDF48-8A8D-4C62-970F-36EC9354559E}">
      <dgm:prSet/>
      <dgm:spPr/>
      <dgm:t>
        <a:bodyPr/>
        <a:lstStyle/>
        <a:p>
          <a:endParaRPr lang="en-US"/>
        </a:p>
      </dgm:t>
    </dgm:pt>
    <dgm:pt modelId="{BC826A7A-6C1E-44F7-8637-34997EFEB989}" type="sibTrans" cxnId="{FBADDF48-8A8D-4C62-970F-36EC9354559E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75FE9726-3D28-4982-B620-61234EA29BF8}">
      <dgm:prSet phldrT="[Text]"/>
      <dgm:spPr>
        <a:solidFill>
          <a:schemeClr val="accent4">
            <a:lumMod val="75000"/>
            <a:lumOff val="25000"/>
          </a:schemeClr>
        </a:solidFill>
        <a:ln>
          <a:noFill/>
        </a:ln>
      </dgm:spPr>
      <dgm:t>
        <a:bodyPr/>
        <a:lstStyle/>
        <a:p>
          <a:r>
            <a:rPr lang="en-US" dirty="0">
              <a:solidFill>
                <a:srgbClr val="FFFF00"/>
              </a:solidFill>
            </a:rPr>
            <a:t>Visualization &amp; Uncertainty </a:t>
          </a:r>
        </a:p>
      </dgm:t>
    </dgm:pt>
    <dgm:pt modelId="{EAA6C0DF-6FFA-447F-9572-503B95368A65}" type="parTrans" cxnId="{61134BD5-E2E7-45C9-A022-490981E1FC68}">
      <dgm:prSet/>
      <dgm:spPr/>
      <dgm:t>
        <a:bodyPr/>
        <a:lstStyle/>
        <a:p>
          <a:endParaRPr lang="en-US"/>
        </a:p>
      </dgm:t>
    </dgm:pt>
    <dgm:pt modelId="{A62A1CD3-78F9-4EC4-A3F1-E3255114A188}" type="sibTrans" cxnId="{61134BD5-E2E7-45C9-A022-490981E1FC68}">
      <dgm:prSet/>
      <dgm:spPr>
        <a:ln w="28575">
          <a:solidFill>
            <a:schemeClr val="bg1"/>
          </a:solidFill>
        </a:ln>
      </dgm:spPr>
      <dgm:t>
        <a:bodyPr/>
        <a:lstStyle/>
        <a:p>
          <a:endParaRPr lang="en-US"/>
        </a:p>
      </dgm:t>
    </dgm:pt>
    <dgm:pt modelId="{9F322FD0-D033-4CF2-9065-5885DB2F832A}" type="pres">
      <dgm:prSet presAssocID="{27D3BB68-23A9-4C69-904E-98A8857CF38D}" presName="cycle" presStyleCnt="0">
        <dgm:presLayoutVars>
          <dgm:dir/>
          <dgm:resizeHandles val="exact"/>
        </dgm:presLayoutVars>
      </dgm:prSet>
      <dgm:spPr/>
    </dgm:pt>
    <dgm:pt modelId="{0BB18B90-D6D7-454D-BA37-E3DD17601363}" type="pres">
      <dgm:prSet presAssocID="{984991BC-7983-4719-9B76-7DEF93BEEAFD}" presName="node" presStyleLbl="node1" presStyleIdx="0" presStyleCnt="4" custScaleX="143308" custScaleY="129058">
        <dgm:presLayoutVars>
          <dgm:bulletEnabled val="1"/>
        </dgm:presLayoutVars>
      </dgm:prSet>
      <dgm:spPr/>
    </dgm:pt>
    <dgm:pt modelId="{5C8EA769-409D-41DB-9028-1BE32A661D87}" type="pres">
      <dgm:prSet presAssocID="{984991BC-7983-4719-9B76-7DEF93BEEAFD}" presName="spNode" presStyleCnt="0"/>
      <dgm:spPr/>
    </dgm:pt>
    <dgm:pt modelId="{6E285CAA-1F95-4404-B316-3AFB8E510FF8}" type="pres">
      <dgm:prSet presAssocID="{2E8A0C1E-712C-4730-82B5-E6DCE0287285}" presName="sibTrans" presStyleLbl="sibTrans1D1" presStyleIdx="0" presStyleCnt="4"/>
      <dgm:spPr/>
    </dgm:pt>
    <dgm:pt modelId="{C8589A32-D078-43DB-A9EF-0852293FA901}" type="pres">
      <dgm:prSet presAssocID="{A1F4FD8D-8E22-43C5-9072-5F566E69A2B4}" presName="node" presStyleLbl="node1" presStyleIdx="1" presStyleCnt="4" custScaleX="143308" custScaleY="129058">
        <dgm:presLayoutVars>
          <dgm:bulletEnabled val="1"/>
        </dgm:presLayoutVars>
      </dgm:prSet>
      <dgm:spPr/>
    </dgm:pt>
    <dgm:pt modelId="{8FA765E2-D48C-4B16-9EFC-7521E2914AFB}" type="pres">
      <dgm:prSet presAssocID="{A1F4FD8D-8E22-43C5-9072-5F566E69A2B4}" presName="spNode" presStyleCnt="0"/>
      <dgm:spPr/>
    </dgm:pt>
    <dgm:pt modelId="{DFDD14C4-0949-42D2-A60E-129D4446B13C}" type="pres">
      <dgm:prSet presAssocID="{E17E24AF-7412-4039-AFE8-69657FB6E36E}" presName="sibTrans" presStyleLbl="sibTrans1D1" presStyleIdx="1" presStyleCnt="4"/>
      <dgm:spPr/>
    </dgm:pt>
    <dgm:pt modelId="{EB07967C-63DF-42DA-AC7D-5C8265E3FC4D}" type="pres">
      <dgm:prSet presAssocID="{0136A3AB-F095-4E6A-989D-F73B0017E2C9}" presName="node" presStyleLbl="node1" presStyleIdx="2" presStyleCnt="4" custScaleX="143308" custScaleY="129058">
        <dgm:presLayoutVars>
          <dgm:bulletEnabled val="1"/>
        </dgm:presLayoutVars>
      </dgm:prSet>
      <dgm:spPr/>
    </dgm:pt>
    <dgm:pt modelId="{08430B1D-8C89-457E-9FF2-04289B270336}" type="pres">
      <dgm:prSet presAssocID="{0136A3AB-F095-4E6A-989D-F73B0017E2C9}" presName="spNode" presStyleCnt="0"/>
      <dgm:spPr/>
    </dgm:pt>
    <dgm:pt modelId="{893E73A5-A3B9-49C7-A6BD-4A2638B4C3BF}" type="pres">
      <dgm:prSet presAssocID="{BC826A7A-6C1E-44F7-8637-34997EFEB989}" presName="sibTrans" presStyleLbl="sibTrans1D1" presStyleIdx="2" presStyleCnt="4"/>
      <dgm:spPr/>
    </dgm:pt>
    <dgm:pt modelId="{F5B08673-DA4D-4CDA-9AF7-E2E190F0E562}" type="pres">
      <dgm:prSet presAssocID="{75FE9726-3D28-4982-B620-61234EA29BF8}" presName="node" presStyleLbl="node1" presStyleIdx="3" presStyleCnt="4" custScaleX="143308" custScaleY="129058">
        <dgm:presLayoutVars>
          <dgm:bulletEnabled val="1"/>
        </dgm:presLayoutVars>
      </dgm:prSet>
      <dgm:spPr/>
    </dgm:pt>
    <dgm:pt modelId="{766A3248-E2EA-400A-81AF-04C80EA9F6D1}" type="pres">
      <dgm:prSet presAssocID="{75FE9726-3D28-4982-B620-61234EA29BF8}" presName="spNode" presStyleCnt="0"/>
      <dgm:spPr/>
    </dgm:pt>
    <dgm:pt modelId="{FDD16489-EE38-4544-A5EF-CA5AE5991312}" type="pres">
      <dgm:prSet presAssocID="{A62A1CD3-78F9-4EC4-A3F1-E3255114A188}" presName="sibTrans" presStyleLbl="sibTrans1D1" presStyleIdx="3" presStyleCnt="4"/>
      <dgm:spPr/>
    </dgm:pt>
  </dgm:ptLst>
  <dgm:cxnLst>
    <dgm:cxn modelId="{E0B7AA05-EDC4-4D93-B20C-1D93520D85B4}" srcId="{27D3BB68-23A9-4C69-904E-98A8857CF38D}" destId="{984991BC-7983-4719-9B76-7DEF93BEEAFD}" srcOrd="0" destOrd="0" parTransId="{0AB34B68-463C-4253-BC87-1EA608AC6AF0}" sibTransId="{2E8A0C1E-712C-4730-82B5-E6DCE0287285}"/>
    <dgm:cxn modelId="{4F9B5011-B7E2-4629-9288-4D30CFC8E7AE}" srcId="{27D3BB68-23A9-4C69-904E-98A8857CF38D}" destId="{A1F4FD8D-8E22-43C5-9072-5F566E69A2B4}" srcOrd="1" destOrd="0" parTransId="{3F9B0922-1C38-40DE-A4B6-03A9E2A945AC}" sibTransId="{E17E24AF-7412-4039-AFE8-69657FB6E36E}"/>
    <dgm:cxn modelId="{A3363C24-5378-4087-9586-79BED36A43BD}" type="presOf" srcId="{984991BC-7983-4719-9B76-7DEF93BEEAFD}" destId="{0BB18B90-D6D7-454D-BA37-E3DD17601363}" srcOrd="0" destOrd="0" presId="urn:microsoft.com/office/officeart/2005/8/layout/cycle6"/>
    <dgm:cxn modelId="{B0929424-745F-4BF8-B394-BBED7C5F3781}" type="presOf" srcId="{2E8A0C1E-712C-4730-82B5-E6DCE0287285}" destId="{6E285CAA-1F95-4404-B316-3AFB8E510FF8}" srcOrd="0" destOrd="0" presId="urn:microsoft.com/office/officeart/2005/8/layout/cycle6"/>
    <dgm:cxn modelId="{28EF3C2F-3D6D-46F5-A710-A21A765B2BE8}" type="presOf" srcId="{75FE9726-3D28-4982-B620-61234EA29BF8}" destId="{F5B08673-DA4D-4CDA-9AF7-E2E190F0E562}" srcOrd="0" destOrd="0" presId="urn:microsoft.com/office/officeart/2005/8/layout/cycle6"/>
    <dgm:cxn modelId="{5CC9433E-C316-46AB-8290-B56DD308D4B5}" type="presOf" srcId="{BC826A7A-6C1E-44F7-8637-34997EFEB989}" destId="{893E73A5-A3B9-49C7-A6BD-4A2638B4C3BF}" srcOrd="0" destOrd="0" presId="urn:microsoft.com/office/officeart/2005/8/layout/cycle6"/>
    <dgm:cxn modelId="{FBADDF48-8A8D-4C62-970F-36EC9354559E}" srcId="{27D3BB68-23A9-4C69-904E-98A8857CF38D}" destId="{0136A3AB-F095-4E6A-989D-F73B0017E2C9}" srcOrd="2" destOrd="0" parTransId="{56DD2108-2B09-43CD-9692-88A7F76EFCF8}" sibTransId="{BC826A7A-6C1E-44F7-8637-34997EFEB989}"/>
    <dgm:cxn modelId="{195A698A-CB50-4CFA-888F-CFF841149763}" type="presOf" srcId="{27D3BB68-23A9-4C69-904E-98A8857CF38D}" destId="{9F322FD0-D033-4CF2-9065-5885DB2F832A}" srcOrd="0" destOrd="0" presId="urn:microsoft.com/office/officeart/2005/8/layout/cycle6"/>
    <dgm:cxn modelId="{9ED0E1A9-4FB6-4355-AB5A-20A91BEA87E2}" type="presOf" srcId="{A62A1CD3-78F9-4EC4-A3F1-E3255114A188}" destId="{FDD16489-EE38-4544-A5EF-CA5AE5991312}" srcOrd="0" destOrd="0" presId="urn:microsoft.com/office/officeart/2005/8/layout/cycle6"/>
    <dgm:cxn modelId="{B3FE22AE-ABDE-44B2-B117-DB6056A2204A}" type="presOf" srcId="{A1F4FD8D-8E22-43C5-9072-5F566E69A2B4}" destId="{C8589A32-D078-43DB-A9EF-0852293FA901}" srcOrd="0" destOrd="0" presId="urn:microsoft.com/office/officeart/2005/8/layout/cycle6"/>
    <dgm:cxn modelId="{315550C2-1B90-4B58-9B1C-0429377D627C}" type="presOf" srcId="{E17E24AF-7412-4039-AFE8-69657FB6E36E}" destId="{DFDD14C4-0949-42D2-A60E-129D4446B13C}" srcOrd="0" destOrd="0" presId="urn:microsoft.com/office/officeart/2005/8/layout/cycle6"/>
    <dgm:cxn modelId="{61134BD5-E2E7-45C9-A022-490981E1FC68}" srcId="{27D3BB68-23A9-4C69-904E-98A8857CF38D}" destId="{75FE9726-3D28-4982-B620-61234EA29BF8}" srcOrd="3" destOrd="0" parTransId="{EAA6C0DF-6FFA-447F-9572-503B95368A65}" sibTransId="{A62A1CD3-78F9-4EC4-A3F1-E3255114A188}"/>
    <dgm:cxn modelId="{244E9FD6-4DDD-4B38-A6BC-F1A73265C820}" type="presOf" srcId="{0136A3AB-F095-4E6A-989D-F73B0017E2C9}" destId="{EB07967C-63DF-42DA-AC7D-5C8265E3FC4D}" srcOrd="0" destOrd="0" presId="urn:microsoft.com/office/officeart/2005/8/layout/cycle6"/>
    <dgm:cxn modelId="{28838300-52E1-4036-9660-2C2A1639E683}" type="presParOf" srcId="{9F322FD0-D033-4CF2-9065-5885DB2F832A}" destId="{0BB18B90-D6D7-454D-BA37-E3DD17601363}" srcOrd="0" destOrd="0" presId="urn:microsoft.com/office/officeart/2005/8/layout/cycle6"/>
    <dgm:cxn modelId="{3115C538-63F2-4964-88D3-1406DD7CA2F1}" type="presParOf" srcId="{9F322FD0-D033-4CF2-9065-5885DB2F832A}" destId="{5C8EA769-409D-41DB-9028-1BE32A661D87}" srcOrd="1" destOrd="0" presId="urn:microsoft.com/office/officeart/2005/8/layout/cycle6"/>
    <dgm:cxn modelId="{F68C9B80-DD6B-48D8-A5C9-61353A246B58}" type="presParOf" srcId="{9F322FD0-D033-4CF2-9065-5885DB2F832A}" destId="{6E285CAA-1F95-4404-B316-3AFB8E510FF8}" srcOrd="2" destOrd="0" presId="urn:microsoft.com/office/officeart/2005/8/layout/cycle6"/>
    <dgm:cxn modelId="{6B850FCA-9F04-43BE-B5AA-A887CCDCFB84}" type="presParOf" srcId="{9F322FD0-D033-4CF2-9065-5885DB2F832A}" destId="{C8589A32-D078-43DB-A9EF-0852293FA901}" srcOrd="3" destOrd="0" presId="urn:microsoft.com/office/officeart/2005/8/layout/cycle6"/>
    <dgm:cxn modelId="{A22C28D6-FDE8-49CB-81B4-F32A920A46A7}" type="presParOf" srcId="{9F322FD0-D033-4CF2-9065-5885DB2F832A}" destId="{8FA765E2-D48C-4B16-9EFC-7521E2914AFB}" srcOrd="4" destOrd="0" presId="urn:microsoft.com/office/officeart/2005/8/layout/cycle6"/>
    <dgm:cxn modelId="{8D9EC705-DE86-4EA7-A7D9-13BED07B01F1}" type="presParOf" srcId="{9F322FD0-D033-4CF2-9065-5885DB2F832A}" destId="{DFDD14C4-0949-42D2-A60E-129D4446B13C}" srcOrd="5" destOrd="0" presId="urn:microsoft.com/office/officeart/2005/8/layout/cycle6"/>
    <dgm:cxn modelId="{F7B7F2FB-AA82-4A36-B1A3-413E9065CF89}" type="presParOf" srcId="{9F322FD0-D033-4CF2-9065-5885DB2F832A}" destId="{EB07967C-63DF-42DA-AC7D-5C8265E3FC4D}" srcOrd="6" destOrd="0" presId="urn:microsoft.com/office/officeart/2005/8/layout/cycle6"/>
    <dgm:cxn modelId="{C79DBB0B-1A05-4A5D-8877-22F699E6794C}" type="presParOf" srcId="{9F322FD0-D033-4CF2-9065-5885DB2F832A}" destId="{08430B1D-8C89-457E-9FF2-04289B270336}" srcOrd="7" destOrd="0" presId="urn:microsoft.com/office/officeart/2005/8/layout/cycle6"/>
    <dgm:cxn modelId="{B803B6A5-4937-4F32-9898-00A4DA456937}" type="presParOf" srcId="{9F322FD0-D033-4CF2-9065-5885DB2F832A}" destId="{893E73A5-A3B9-49C7-A6BD-4A2638B4C3BF}" srcOrd="8" destOrd="0" presId="urn:microsoft.com/office/officeart/2005/8/layout/cycle6"/>
    <dgm:cxn modelId="{58F890A6-E206-4432-97CD-44411B79EBCF}" type="presParOf" srcId="{9F322FD0-D033-4CF2-9065-5885DB2F832A}" destId="{F5B08673-DA4D-4CDA-9AF7-E2E190F0E562}" srcOrd="9" destOrd="0" presId="urn:microsoft.com/office/officeart/2005/8/layout/cycle6"/>
    <dgm:cxn modelId="{4FC6FAC0-7C3D-4392-814C-9D3F768EFF74}" type="presParOf" srcId="{9F322FD0-D033-4CF2-9065-5885DB2F832A}" destId="{766A3248-E2EA-400A-81AF-04C80EA9F6D1}" srcOrd="10" destOrd="0" presId="urn:microsoft.com/office/officeart/2005/8/layout/cycle6"/>
    <dgm:cxn modelId="{0AFD2E47-2193-4A20-B58F-CC9A1B1BAD44}" type="presParOf" srcId="{9F322FD0-D033-4CF2-9065-5885DB2F832A}" destId="{FDD16489-EE38-4544-A5EF-CA5AE5991312}" srcOrd="11" destOrd="0" presId="urn:microsoft.com/office/officeart/2005/8/layout/cycle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1C505D-AD9C-428C-84D1-526032A4CBD3}" type="doc">
      <dgm:prSet loTypeId="urn:microsoft.com/office/officeart/2005/8/layout/vList3" loCatId="list" qsTypeId="urn:microsoft.com/office/officeart/2005/8/quickstyle/simple1" qsCatId="simple" csTypeId="urn:microsoft.com/office/officeart/2005/8/colors/accent2_3" csCatId="accent2" phldr="1"/>
      <dgm:spPr/>
    </dgm:pt>
    <dgm:pt modelId="{5AF17B9C-B99B-43C2-9D64-3EF2C0D33505}">
      <dgm:prSet phldrT="[Text]"/>
      <dgm:spPr>
        <a:xfrm rot="10800000">
          <a:off x="976921" y="0"/>
          <a:ext cx="3214577" cy="668940"/>
        </a:xfrm>
        <a:prstGeom prst="homePlate">
          <a:avLst/>
        </a:prstGeom>
        <a:solidFill>
          <a:srgbClr val="567682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Satellites</a:t>
          </a:r>
        </a:p>
      </dgm:t>
    </dgm:pt>
    <dgm:pt modelId="{911F99AF-91F5-42CE-8506-61E4F588255E}" type="parTrans" cxnId="{934A4D09-AC9C-4194-987E-7797C12C9E2F}">
      <dgm:prSet/>
      <dgm:spPr/>
      <dgm:t>
        <a:bodyPr/>
        <a:lstStyle/>
        <a:p>
          <a:endParaRPr lang="en-US"/>
        </a:p>
      </dgm:t>
    </dgm:pt>
    <dgm:pt modelId="{29CEEBCF-8CA5-4357-9940-522664CB60C3}" type="sibTrans" cxnId="{934A4D09-AC9C-4194-987E-7797C12C9E2F}">
      <dgm:prSet/>
      <dgm:spPr/>
      <dgm:t>
        <a:bodyPr/>
        <a:lstStyle/>
        <a:p>
          <a:endParaRPr lang="en-US"/>
        </a:p>
      </dgm:t>
    </dgm:pt>
    <dgm:pt modelId="{A915F3F1-7BAE-460C-BCAC-E0D71539DF10}">
      <dgm:prSet phldrT="[Text]"/>
      <dgm:spPr>
        <a:xfrm rot="10800000">
          <a:off x="976921" y="868647"/>
          <a:ext cx="3214577" cy="668940"/>
        </a:xfrm>
        <a:prstGeom prst="homePlate">
          <a:avLst/>
        </a:prstGeom>
        <a:solidFill>
          <a:srgbClr val="567682">
            <a:shade val="80000"/>
            <a:hueOff val="32907"/>
            <a:satOff val="-2587"/>
            <a:lumOff val="727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Airborne </a:t>
          </a:r>
        </a:p>
      </dgm:t>
    </dgm:pt>
    <dgm:pt modelId="{B7562BE3-0EB4-404C-880C-89EEB26C08DA}" type="parTrans" cxnId="{B41CA6BB-653E-419C-B539-0D8427CAF999}">
      <dgm:prSet/>
      <dgm:spPr/>
      <dgm:t>
        <a:bodyPr/>
        <a:lstStyle/>
        <a:p>
          <a:endParaRPr lang="en-US"/>
        </a:p>
      </dgm:t>
    </dgm:pt>
    <dgm:pt modelId="{7D547E5A-2627-4A9E-870F-EB0BC4A54D22}" type="sibTrans" cxnId="{B41CA6BB-653E-419C-B539-0D8427CAF999}">
      <dgm:prSet/>
      <dgm:spPr/>
      <dgm:t>
        <a:bodyPr/>
        <a:lstStyle/>
        <a:p>
          <a:endParaRPr lang="en-US"/>
        </a:p>
      </dgm:t>
    </dgm:pt>
    <dgm:pt modelId="{1FE5FE57-79F5-46C5-BC36-6CE4DA9FA556}">
      <dgm:prSet phldrT="[Text]"/>
      <dgm:spPr>
        <a:xfrm rot="10800000">
          <a:off x="976921" y="1737271"/>
          <a:ext cx="3214577" cy="668940"/>
        </a:xfrm>
        <a:prstGeom prst="homePlate">
          <a:avLst/>
        </a:prstGeom>
        <a:solidFill>
          <a:srgbClr val="567682">
            <a:shade val="80000"/>
            <a:hueOff val="65815"/>
            <a:satOff val="-5174"/>
            <a:lumOff val="14551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On Ice Surface &amp; Subsurface </a:t>
          </a:r>
        </a:p>
      </dgm:t>
    </dgm:pt>
    <dgm:pt modelId="{FDBA80E7-2B57-4C85-B351-5E7EA648AC63}" type="parTrans" cxnId="{40D6BE3B-C355-4D8D-A48C-BAD264F53218}">
      <dgm:prSet/>
      <dgm:spPr/>
      <dgm:t>
        <a:bodyPr/>
        <a:lstStyle/>
        <a:p>
          <a:endParaRPr lang="en-US"/>
        </a:p>
      </dgm:t>
    </dgm:pt>
    <dgm:pt modelId="{53092E8A-AB48-4707-9391-C39503B489DF}" type="sibTrans" cxnId="{40D6BE3B-C355-4D8D-A48C-BAD264F53218}">
      <dgm:prSet/>
      <dgm:spPr/>
      <dgm:t>
        <a:bodyPr/>
        <a:lstStyle/>
        <a:p>
          <a:endParaRPr lang="en-US"/>
        </a:p>
      </dgm:t>
    </dgm:pt>
    <dgm:pt modelId="{B814A2E9-D732-4720-90A5-44C14B8611A9}">
      <dgm:prSet phldrT="[Text]"/>
      <dgm:spPr>
        <a:xfrm rot="10800000">
          <a:off x="976921" y="2605895"/>
          <a:ext cx="3214577" cy="668940"/>
        </a:xfrm>
        <a:prstGeom prst="homePlate">
          <a:avLst/>
        </a:prstGeom>
        <a:solidFill>
          <a:srgbClr val="567682">
            <a:shade val="80000"/>
            <a:hueOff val="98722"/>
            <a:satOff val="-7761"/>
            <a:lumOff val="2182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Under Ice &amp; Open Water Surface </a:t>
          </a:r>
        </a:p>
      </dgm:t>
    </dgm:pt>
    <dgm:pt modelId="{7920A4EB-EAD8-468A-9B90-AEFB75762131}" type="parTrans" cxnId="{602606BF-D19D-4DC0-99BC-C6837FE69CD6}">
      <dgm:prSet/>
      <dgm:spPr/>
      <dgm:t>
        <a:bodyPr/>
        <a:lstStyle/>
        <a:p>
          <a:endParaRPr lang="en-US"/>
        </a:p>
      </dgm:t>
    </dgm:pt>
    <dgm:pt modelId="{4AC62454-6B98-472E-BA48-65D1C82AC781}" type="sibTrans" cxnId="{602606BF-D19D-4DC0-99BC-C6837FE69CD6}">
      <dgm:prSet/>
      <dgm:spPr/>
      <dgm:t>
        <a:bodyPr/>
        <a:lstStyle/>
        <a:p>
          <a:endParaRPr lang="en-US"/>
        </a:p>
      </dgm:t>
    </dgm:pt>
    <dgm:pt modelId="{6C9FC2D1-7932-49B8-BAC5-8399AC67F691}">
      <dgm:prSet phldrT="[Text]"/>
      <dgm:spPr>
        <a:xfrm rot="10800000">
          <a:off x="976921" y="3474519"/>
          <a:ext cx="3214577" cy="668940"/>
        </a:xfrm>
        <a:prstGeom prst="homePlate">
          <a:avLst/>
        </a:prstGeom>
        <a:solidFill>
          <a:srgbClr val="567682">
            <a:shade val="80000"/>
            <a:hueOff val="131629"/>
            <a:satOff val="-10348"/>
            <a:lumOff val="2910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Seafloor Mounted </a:t>
          </a:r>
        </a:p>
      </dgm:t>
    </dgm:pt>
    <dgm:pt modelId="{76580F81-905C-45FE-9D26-0C2202CE4F23}" type="parTrans" cxnId="{88ABD5E9-6450-4F4B-B523-3BEFF1B1A44E}">
      <dgm:prSet/>
      <dgm:spPr/>
      <dgm:t>
        <a:bodyPr/>
        <a:lstStyle/>
        <a:p>
          <a:endParaRPr lang="en-US"/>
        </a:p>
      </dgm:t>
    </dgm:pt>
    <dgm:pt modelId="{FEE28945-B28E-4D7D-B899-62A85EDD7DDA}" type="sibTrans" cxnId="{88ABD5E9-6450-4F4B-B523-3BEFF1B1A44E}">
      <dgm:prSet/>
      <dgm:spPr/>
      <dgm:t>
        <a:bodyPr/>
        <a:lstStyle/>
        <a:p>
          <a:endParaRPr lang="en-US"/>
        </a:p>
      </dgm:t>
    </dgm:pt>
    <dgm:pt modelId="{98E39A3A-2A1E-4A97-8FCB-EC6E2FA5E448}" type="pres">
      <dgm:prSet presAssocID="{CE1C505D-AD9C-428C-84D1-526032A4CBD3}" presName="linearFlow" presStyleCnt="0">
        <dgm:presLayoutVars>
          <dgm:dir/>
          <dgm:resizeHandles val="exact"/>
        </dgm:presLayoutVars>
      </dgm:prSet>
      <dgm:spPr/>
    </dgm:pt>
    <dgm:pt modelId="{B7FA8A8A-D7EB-4FB2-BC21-614E91EE84BB}" type="pres">
      <dgm:prSet presAssocID="{5AF17B9C-B99B-43C2-9D64-3EF2C0D33505}" presName="composite" presStyleCnt="0"/>
      <dgm:spPr/>
    </dgm:pt>
    <dgm:pt modelId="{902AC58B-4A00-40F0-8143-E71C6256655C}" type="pres">
      <dgm:prSet presAssocID="{5AF17B9C-B99B-43C2-9D64-3EF2C0D33505}" presName="imgShp" presStyleLbl="fgImgPlace1" presStyleIdx="0" presStyleCnt="5"/>
      <dgm:spPr>
        <a:xfrm>
          <a:off x="642451" y="22"/>
          <a:ext cx="668940" cy="66894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extLst>
        <a:ext uri="{E40237B7-FDA0-4F09-8148-C483321AD2D9}">
          <dgm14:cNvPr xmlns:dgm14="http://schemas.microsoft.com/office/drawing/2010/diagram" id="0" name="" descr="Satellite view of Earth"/>
        </a:ext>
      </dgm:extLst>
    </dgm:pt>
    <dgm:pt modelId="{BB4A19FB-9E1F-4D5B-8963-E913641C6C20}" type="pres">
      <dgm:prSet presAssocID="{5AF17B9C-B99B-43C2-9D64-3EF2C0D33505}" presName="txShp" presStyleLbl="node1" presStyleIdx="0" presStyleCnt="5" custLinFactNeighborY="-3540">
        <dgm:presLayoutVars>
          <dgm:bulletEnabled val="1"/>
        </dgm:presLayoutVars>
      </dgm:prSet>
      <dgm:spPr/>
    </dgm:pt>
    <dgm:pt modelId="{175C7A18-6760-4B02-86FB-2E92154E8FB2}" type="pres">
      <dgm:prSet presAssocID="{29CEEBCF-8CA5-4357-9940-522664CB60C3}" presName="spacing" presStyleCnt="0"/>
      <dgm:spPr/>
    </dgm:pt>
    <dgm:pt modelId="{43A68479-6915-4237-9661-4E01D384C288}" type="pres">
      <dgm:prSet presAssocID="{A915F3F1-7BAE-460C-BCAC-E0D71539DF10}" presName="composite" presStyleCnt="0"/>
      <dgm:spPr/>
    </dgm:pt>
    <dgm:pt modelId="{E95F960D-210E-4735-B9A4-3DD1501C5A08}" type="pres">
      <dgm:prSet presAssocID="{A915F3F1-7BAE-460C-BCAC-E0D71539DF10}" presName="imgShp" presStyleLbl="fgImgPlace1" presStyleIdx="1" presStyleCnt="5" custLinFactNeighborX="-1122"/>
      <dgm:spPr>
        <a:xfrm>
          <a:off x="634946" y="868647"/>
          <a:ext cx="668940" cy="668940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4871" r="-16000" b="-67326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B6A436C-2A42-4B2E-899E-6C40BC1A94A7}" type="pres">
      <dgm:prSet presAssocID="{A915F3F1-7BAE-460C-BCAC-E0D71539DF10}" presName="txShp" presStyleLbl="node1" presStyleIdx="1" presStyleCnt="5">
        <dgm:presLayoutVars>
          <dgm:bulletEnabled val="1"/>
        </dgm:presLayoutVars>
      </dgm:prSet>
      <dgm:spPr/>
    </dgm:pt>
    <dgm:pt modelId="{DE8D83ED-F9FF-470F-AB7E-F1FE9E3F03FD}" type="pres">
      <dgm:prSet presAssocID="{7D547E5A-2627-4A9E-870F-EB0BC4A54D22}" presName="spacing" presStyleCnt="0"/>
      <dgm:spPr/>
    </dgm:pt>
    <dgm:pt modelId="{CFB258D9-B002-4129-B220-CB6585DD00AE}" type="pres">
      <dgm:prSet presAssocID="{1FE5FE57-79F5-46C5-BC36-6CE4DA9FA556}" presName="composite" presStyleCnt="0"/>
      <dgm:spPr/>
    </dgm:pt>
    <dgm:pt modelId="{06BD4E84-5208-45F6-8AA0-087435491C20}" type="pres">
      <dgm:prSet presAssocID="{1FE5FE57-79F5-46C5-BC36-6CE4DA9FA556}" presName="imgShp" presStyleLbl="fgImgPlace1" presStyleIdx="2" presStyleCnt="5"/>
      <dgm:spPr>
        <a:xfrm>
          <a:off x="642451" y="1737271"/>
          <a:ext cx="668940" cy="668940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95" t="-66133" r="-69258" b="266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A647F48D-DD4D-446A-9FDB-5C3E714D1190}" type="pres">
      <dgm:prSet presAssocID="{1FE5FE57-79F5-46C5-BC36-6CE4DA9FA556}" presName="txShp" presStyleLbl="node1" presStyleIdx="2" presStyleCnt="5">
        <dgm:presLayoutVars>
          <dgm:bulletEnabled val="1"/>
        </dgm:presLayoutVars>
      </dgm:prSet>
      <dgm:spPr/>
    </dgm:pt>
    <dgm:pt modelId="{606535A1-02A5-4B20-A6B2-97C90A5A8749}" type="pres">
      <dgm:prSet presAssocID="{53092E8A-AB48-4707-9391-C39503B489DF}" presName="spacing" presStyleCnt="0"/>
      <dgm:spPr/>
    </dgm:pt>
    <dgm:pt modelId="{B36F73D1-A341-45D7-9901-5A98CDC20D96}" type="pres">
      <dgm:prSet presAssocID="{B814A2E9-D732-4720-90A5-44C14B8611A9}" presName="composite" presStyleCnt="0"/>
      <dgm:spPr/>
    </dgm:pt>
    <dgm:pt modelId="{10D94F88-15EA-4B3E-A292-8A3C0B3B2BA4}" type="pres">
      <dgm:prSet presAssocID="{B814A2E9-D732-4720-90A5-44C14B8611A9}" presName="imgShp" presStyleLbl="fgImgPlace1" presStyleIdx="3" presStyleCnt="5"/>
      <dgm:spPr>
        <a:xfrm>
          <a:off x="642451" y="2605895"/>
          <a:ext cx="668940" cy="66894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FC712A2-810C-4DDF-A05E-3AECAE058B19}" type="pres">
      <dgm:prSet presAssocID="{B814A2E9-D732-4720-90A5-44C14B8611A9}" presName="txShp" presStyleLbl="node1" presStyleIdx="3" presStyleCnt="5">
        <dgm:presLayoutVars>
          <dgm:bulletEnabled val="1"/>
        </dgm:presLayoutVars>
      </dgm:prSet>
      <dgm:spPr/>
    </dgm:pt>
    <dgm:pt modelId="{46B3C244-37B6-48A5-B039-6F9954635B74}" type="pres">
      <dgm:prSet presAssocID="{4AC62454-6B98-472E-BA48-65D1C82AC781}" presName="spacing" presStyleCnt="0"/>
      <dgm:spPr/>
    </dgm:pt>
    <dgm:pt modelId="{1983062A-1F34-48F2-AA31-A515DDEE370E}" type="pres">
      <dgm:prSet presAssocID="{6C9FC2D1-7932-49B8-BAC5-8399AC67F691}" presName="composite" presStyleCnt="0"/>
      <dgm:spPr/>
    </dgm:pt>
    <dgm:pt modelId="{2FD643F4-79B3-417A-9C80-015EE7ABA180}" type="pres">
      <dgm:prSet presAssocID="{6C9FC2D1-7932-49B8-BAC5-8399AC67F691}" presName="imgShp" presStyleLbl="fgImgPlace1" presStyleIdx="4" presStyleCnt="5"/>
      <dgm:spPr>
        <a:xfrm>
          <a:off x="642451" y="3474519"/>
          <a:ext cx="668940" cy="668940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1F90FC53-3445-410E-A1A8-7C5506E44AB7}" type="pres">
      <dgm:prSet presAssocID="{6C9FC2D1-7932-49B8-BAC5-8399AC67F691}" presName="txShp" presStyleLbl="node1" presStyleIdx="4" presStyleCnt="5">
        <dgm:presLayoutVars>
          <dgm:bulletEnabled val="1"/>
        </dgm:presLayoutVars>
      </dgm:prSet>
      <dgm:spPr/>
    </dgm:pt>
  </dgm:ptLst>
  <dgm:cxnLst>
    <dgm:cxn modelId="{934A4D09-AC9C-4194-987E-7797C12C9E2F}" srcId="{CE1C505D-AD9C-428C-84D1-526032A4CBD3}" destId="{5AF17B9C-B99B-43C2-9D64-3EF2C0D33505}" srcOrd="0" destOrd="0" parTransId="{911F99AF-91F5-42CE-8506-61E4F588255E}" sibTransId="{29CEEBCF-8CA5-4357-9940-522664CB60C3}"/>
    <dgm:cxn modelId="{40D6BE3B-C355-4D8D-A48C-BAD264F53218}" srcId="{CE1C505D-AD9C-428C-84D1-526032A4CBD3}" destId="{1FE5FE57-79F5-46C5-BC36-6CE4DA9FA556}" srcOrd="2" destOrd="0" parTransId="{FDBA80E7-2B57-4C85-B351-5E7EA648AC63}" sibTransId="{53092E8A-AB48-4707-9391-C39503B489DF}"/>
    <dgm:cxn modelId="{835FD643-2AAF-463C-8A31-01066DC0E508}" type="presOf" srcId="{6C9FC2D1-7932-49B8-BAC5-8399AC67F691}" destId="{1F90FC53-3445-410E-A1A8-7C5506E44AB7}" srcOrd="0" destOrd="0" presId="urn:microsoft.com/office/officeart/2005/8/layout/vList3"/>
    <dgm:cxn modelId="{CC31FE4E-974C-42B0-861A-94A687376AA1}" type="presOf" srcId="{5AF17B9C-B99B-43C2-9D64-3EF2C0D33505}" destId="{BB4A19FB-9E1F-4D5B-8963-E913641C6C20}" srcOrd="0" destOrd="0" presId="urn:microsoft.com/office/officeart/2005/8/layout/vList3"/>
    <dgm:cxn modelId="{7662A4A3-8CE6-4B89-8A9C-C33D9D60EEF0}" type="presOf" srcId="{A915F3F1-7BAE-460C-BCAC-E0D71539DF10}" destId="{1B6A436C-2A42-4B2E-899E-6C40BC1A94A7}" srcOrd="0" destOrd="0" presId="urn:microsoft.com/office/officeart/2005/8/layout/vList3"/>
    <dgm:cxn modelId="{6C8B91A4-255B-4083-BF1E-2358E56AED16}" type="presOf" srcId="{1FE5FE57-79F5-46C5-BC36-6CE4DA9FA556}" destId="{A647F48D-DD4D-446A-9FDB-5C3E714D1190}" srcOrd="0" destOrd="0" presId="urn:microsoft.com/office/officeart/2005/8/layout/vList3"/>
    <dgm:cxn modelId="{B41CA6BB-653E-419C-B539-0D8427CAF999}" srcId="{CE1C505D-AD9C-428C-84D1-526032A4CBD3}" destId="{A915F3F1-7BAE-460C-BCAC-E0D71539DF10}" srcOrd="1" destOrd="0" parTransId="{B7562BE3-0EB4-404C-880C-89EEB26C08DA}" sibTransId="{7D547E5A-2627-4A9E-870F-EB0BC4A54D22}"/>
    <dgm:cxn modelId="{602606BF-D19D-4DC0-99BC-C6837FE69CD6}" srcId="{CE1C505D-AD9C-428C-84D1-526032A4CBD3}" destId="{B814A2E9-D732-4720-90A5-44C14B8611A9}" srcOrd="3" destOrd="0" parTransId="{7920A4EB-EAD8-468A-9B90-AEFB75762131}" sibTransId="{4AC62454-6B98-472E-BA48-65D1C82AC781}"/>
    <dgm:cxn modelId="{353E4EBF-90D7-4BF5-A36F-3F1C1582AF69}" type="presOf" srcId="{B814A2E9-D732-4720-90A5-44C14B8611A9}" destId="{1FC712A2-810C-4DDF-A05E-3AECAE058B19}" srcOrd="0" destOrd="0" presId="urn:microsoft.com/office/officeart/2005/8/layout/vList3"/>
    <dgm:cxn modelId="{139DD1D6-CB30-4089-B959-C9CCCE0E4362}" type="presOf" srcId="{CE1C505D-AD9C-428C-84D1-526032A4CBD3}" destId="{98E39A3A-2A1E-4A97-8FCB-EC6E2FA5E448}" srcOrd="0" destOrd="0" presId="urn:microsoft.com/office/officeart/2005/8/layout/vList3"/>
    <dgm:cxn modelId="{88ABD5E9-6450-4F4B-B523-3BEFF1B1A44E}" srcId="{CE1C505D-AD9C-428C-84D1-526032A4CBD3}" destId="{6C9FC2D1-7932-49B8-BAC5-8399AC67F691}" srcOrd="4" destOrd="0" parTransId="{76580F81-905C-45FE-9D26-0C2202CE4F23}" sibTransId="{FEE28945-B28E-4D7D-B899-62A85EDD7DDA}"/>
    <dgm:cxn modelId="{CFE9A106-AC0B-4823-AA9C-DDB5464FAD05}" type="presParOf" srcId="{98E39A3A-2A1E-4A97-8FCB-EC6E2FA5E448}" destId="{B7FA8A8A-D7EB-4FB2-BC21-614E91EE84BB}" srcOrd="0" destOrd="0" presId="urn:microsoft.com/office/officeart/2005/8/layout/vList3"/>
    <dgm:cxn modelId="{D57963AD-1B6E-474F-9015-99B235A3633F}" type="presParOf" srcId="{B7FA8A8A-D7EB-4FB2-BC21-614E91EE84BB}" destId="{902AC58B-4A00-40F0-8143-E71C6256655C}" srcOrd="0" destOrd="0" presId="urn:microsoft.com/office/officeart/2005/8/layout/vList3"/>
    <dgm:cxn modelId="{D4CD4DB2-668B-4430-AFCA-A4975234D165}" type="presParOf" srcId="{B7FA8A8A-D7EB-4FB2-BC21-614E91EE84BB}" destId="{BB4A19FB-9E1F-4D5B-8963-E913641C6C20}" srcOrd="1" destOrd="0" presId="urn:microsoft.com/office/officeart/2005/8/layout/vList3"/>
    <dgm:cxn modelId="{15A66053-D7E8-49A2-B42B-54E3E7A6B847}" type="presParOf" srcId="{98E39A3A-2A1E-4A97-8FCB-EC6E2FA5E448}" destId="{175C7A18-6760-4B02-86FB-2E92154E8FB2}" srcOrd="1" destOrd="0" presId="urn:microsoft.com/office/officeart/2005/8/layout/vList3"/>
    <dgm:cxn modelId="{E811DEE1-7106-4ABD-8678-C612585AEB4C}" type="presParOf" srcId="{98E39A3A-2A1E-4A97-8FCB-EC6E2FA5E448}" destId="{43A68479-6915-4237-9661-4E01D384C288}" srcOrd="2" destOrd="0" presId="urn:microsoft.com/office/officeart/2005/8/layout/vList3"/>
    <dgm:cxn modelId="{8C81BE93-471E-43A0-949E-56A29F230CF8}" type="presParOf" srcId="{43A68479-6915-4237-9661-4E01D384C288}" destId="{E95F960D-210E-4735-B9A4-3DD1501C5A08}" srcOrd="0" destOrd="0" presId="urn:microsoft.com/office/officeart/2005/8/layout/vList3"/>
    <dgm:cxn modelId="{ED9FAD91-6AFC-45EE-AB79-8E8367EDE027}" type="presParOf" srcId="{43A68479-6915-4237-9661-4E01D384C288}" destId="{1B6A436C-2A42-4B2E-899E-6C40BC1A94A7}" srcOrd="1" destOrd="0" presId="urn:microsoft.com/office/officeart/2005/8/layout/vList3"/>
    <dgm:cxn modelId="{A9F96150-5C50-4B41-979E-A4FD43354C01}" type="presParOf" srcId="{98E39A3A-2A1E-4A97-8FCB-EC6E2FA5E448}" destId="{DE8D83ED-F9FF-470F-AB7E-F1FE9E3F03FD}" srcOrd="3" destOrd="0" presId="urn:microsoft.com/office/officeart/2005/8/layout/vList3"/>
    <dgm:cxn modelId="{3C1B434B-0770-42C2-AD27-D1338A9F9887}" type="presParOf" srcId="{98E39A3A-2A1E-4A97-8FCB-EC6E2FA5E448}" destId="{CFB258D9-B002-4129-B220-CB6585DD00AE}" srcOrd="4" destOrd="0" presId="urn:microsoft.com/office/officeart/2005/8/layout/vList3"/>
    <dgm:cxn modelId="{4D4632E1-7CB0-448A-85B4-B81942EFFBC2}" type="presParOf" srcId="{CFB258D9-B002-4129-B220-CB6585DD00AE}" destId="{06BD4E84-5208-45F6-8AA0-087435491C20}" srcOrd="0" destOrd="0" presId="urn:microsoft.com/office/officeart/2005/8/layout/vList3"/>
    <dgm:cxn modelId="{4D6F5840-878E-48B5-AAAF-BA61C46652E9}" type="presParOf" srcId="{CFB258D9-B002-4129-B220-CB6585DD00AE}" destId="{A647F48D-DD4D-446A-9FDB-5C3E714D1190}" srcOrd="1" destOrd="0" presId="urn:microsoft.com/office/officeart/2005/8/layout/vList3"/>
    <dgm:cxn modelId="{3FAB6D04-8D8B-46E5-8902-432E9DB7FEC7}" type="presParOf" srcId="{98E39A3A-2A1E-4A97-8FCB-EC6E2FA5E448}" destId="{606535A1-02A5-4B20-A6B2-97C90A5A8749}" srcOrd="5" destOrd="0" presId="urn:microsoft.com/office/officeart/2005/8/layout/vList3"/>
    <dgm:cxn modelId="{E1AE202A-5BBE-4EFC-9DFD-75A2A17E4A0A}" type="presParOf" srcId="{98E39A3A-2A1E-4A97-8FCB-EC6E2FA5E448}" destId="{B36F73D1-A341-45D7-9901-5A98CDC20D96}" srcOrd="6" destOrd="0" presId="urn:microsoft.com/office/officeart/2005/8/layout/vList3"/>
    <dgm:cxn modelId="{C79F906B-88EF-435C-BCF1-A20026D65B2B}" type="presParOf" srcId="{B36F73D1-A341-45D7-9901-5A98CDC20D96}" destId="{10D94F88-15EA-4B3E-A292-8A3C0B3B2BA4}" srcOrd="0" destOrd="0" presId="urn:microsoft.com/office/officeart/2005/8/layout/vList3"/>
    <dgm:cxn modelId="{43552131-90F7-4614-8ED7-66F1DC9DD8BC}" type="presParOf" srcId="{B36F73D1-A341-45D7-9901-5A98CDC20D96}" destId="{1FC712A2-810C-4DDF-A05E-3AECAE058B19}" srcOrd="1" destOrd="0" presId="urn:microsoft.com/office/officeart/2005/8/layout/vList3"/>
    <dgm:cxn modelId="{2C510982-A870-4DAB-AD39-D9D1358CAAD6}" type="presParOf" srcId="{98E39A3A-2A1E-4A97-8FCB-EC6E2FA5E448}" destId="{46B3C244-37B6-48A5-B039-6F9954635B74}" srcOrd="7" destOrd="0" presId="urn:microsoft.com/office/officeart/2005/8/layout/vList3"/>
    <dgm:cxn modelId="{7FCB69E1-0DD5-46C1-836A-66F887F7DFCD}" type="presParOf" srcId="{98E39A3A-2A1E-4A97-8FCB-EC6E2FA5E448}" destId="{1983062A-1F34-48F2-AA31-A515DDEE370E}" srcOrd="8" destOrd="0" presId="urn:microsoft.com/office/officeart/2005/8/layout/vList3"/>
    <dgm:cxn modelId="{5C00ECAA-AE4C-4643-BA8F-E5EA12527560}" type="presParOf" srcId="{1983062A-1F34-48F2-AA31-A515DDEE370E}" destId="{2FD643F4-79B3-417A-9C80-015EE7ABA180}" srcOrd="0" destOrd="0" presId="urn:microsoft.com/office/officeart/2005/8/layout/vList3"/>
    <dgm:cxn modelId="{27983BB6-A14B-445F-AB78-1EDEA613EA96}" type="presParOf" srcId="{1983062A-1F34-48F2-AA31-A515DDEE370E}" destId="{1F90FC53-3445-410E-A1A8-7C5506E44AB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D81D77-5E0C-4075-89C1-7703A00B86BA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4E3CB82F-8D8C-44CA-AB8F-317FB776F611}">
      <dgm:prSet custT="1"/>
      <dgm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Large Vessel Spill of Combinations of Oil in the Shoulder Season </a:t>
          </a:r>
        </a:p>
      </dgm:t>
    </dgm:pt>
    <dgm:pt modelId="{5E16CF99-B5EA-4450-BC50-9A0EF3BBD8E9}" type="parTrans" cxnId="{779FCF00-B451-49CF-870D-AA34DCBB913D}">
      <dgm:prSet/>
      <dgm:spPr/>
      <dgm:t>
        <a:bodyPr/>
        <a:lstStyle/>
        <a:p>
          <a:endParaRPr lang="en-US"/>
        </a:p>
      </dgm:t>
    </dgm:pt>
    <dgm:pt modelId="{872EE2CB-1228-42C9-B494-F33E3DD7FA9D}" type="sibTrans" cxnId="{779FCF00-B451-49CF-870D-AA34DCBB913D}">
      <dgm:prSet/>
      <dgm:spPr/>
      <dgm:t>
        <a:bodyPr/>
        <a:lstStyle/>
        <a:p>
          <a:endParaRPr lang="en-US"/>
        </a:p>
      </dgm:t>
    </dgm:pt>
    <dgm:pt modelId="{15D4E418-59A6-4648-9E3C-A20DA69AFFBA}" type="pres">
      <dgm:prSet presAssocID="{61D81D77-5E0C-4075-89C1-7703A00B86BA}" presName="linearFlow" presStyleCnt="0">
        <dgm:presLayoutVars>
          <dgm:dir/>
          <dgm:resizeHandles val="exact"/>
        </dgm:presLayoutVars>
      </dgm:prSet>
      <dgm:spPr/>
    </dgm:pt>
    <dgm:pt modelId="{064B4C20-70E5-48DE-9660-311FD8CBFC92}" type="pres">
      <dgm:prSet presAssocID="{4E3CB82F-8D8C-44CA-AB8F-317FB776F611}" presName="comp" presStyleCnt="0"/>
      <dgm:spPr/>
    </dgm:pt>
    <dgm:pt modelId="{F3C1DA24-AB83-43A9-AB6A-D723BB9A3EE2}" type="pres">
      <dgm:prSet presAssocID="{4E3CB82F-8D8C-44CA-AB8F-317FB776F611}" presName="rect2" presStyleLbl="node1" presStyleIdx="0" presStyleCnt="1" custScaleX="88406" custScaleY="130183">
        <dgm:presLayoutVars>
          <dgm:bulletEnabled val="1"/>
        </dgm:presLayoutVars>
      </dgm:prSet>
      <dgm:spPr/>
    </dgm:pt>
    <dgm:pt modelId="{6167111C-5F4D-4848-8C14-E457A51FEBB4}" type="pres">
      <dgm:prSet presAssocID="{4E3CB82F-8D8C-44CA-AB8F-317FB776F611}" presName="rect1" presStyleLbl="lnNode1" presStyleIdx="0" presStyleCnt="1" custScaleX="131626" custScaleY="130183"/>
      <dgm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31000" t="-88154" r="-17381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779FCF00-B451-49CF-870D-AA34DCBB913D}" srcId="{61D81D77-5E0C-4075-89C1-7703A00B86BA}" destId="{4E3CB82F-8D8C-44CA-AB8F-317FB776F611}" srcOrd="0" destOrd="0" parTransId="{5E16CF99-B5EA-4450-BC50-9A0EF3BBD8E9}" sibTransId="{872EE2CB-1228-42C9-B494-F33E3DD7FA9D}"/>
    <dgm:cxn modelId="{50390DBE-7B4B-4400-89E0-3E0B17F0FEFE}" type="presOf" srcId="{61D81D77-5E0C-4075-89C1-7703A00B86BA}" destId="{15D4E418-59A6-4648-9E3C-A20DA69AFFBA}" srcOrd="0" destOrd="0" presId="urn:microsoft.com/office/officeart/2008/layout/AlternatingPictureBlocks"/>
    <dgm:cxn modelId="{355831DF-94FD-4D08-9673-540BB2258335}" type="presOf" srcId="{4E3CB82F-8D8C-44CA-AB8F-317FB776F611}" destId="{F3C1DA24-AB83-43A9-AB6A-D723BB9A3EE2}" srcOrd="0" destOrd="0" presId="urn:microsoft.com/office/officeart/2008/layout/AlternatingPictureBlocks"/>
    <dgm:cxn modelId="{9A6F8EED-1BD8-45D9-B81A-6445D14A84E2}" type="presParOf" srcId="{15D4E418-59A6-4648-9E3C-A20DA69AFFBA}" destId="{064B4C20-70E5-48DE-9660-311FD8CBFC92}" srcOrd="0" destOrd="0" presId="urn:microsoft.com/office/officeart/2008/layout/AlternatingPictureBlocks"/>
    <dgm:cxn modelId="{A817BF73-64E9-42DF-8CD8-D1E680322D2F}" type="presParOf" srcId="{064B4C20-70E5-48DE-9660-311FD8CBFC92}" destId="{F3C1DA24-AB83-43A9-AB6A-D723BB9A3EE2}" srcOrd="0" destOrd="0" presId="urn:microsoft.com/office/officeart/2008/layout/AlternatingPictureBlocks"/>
    <dgm:cxn modelId="{DAF67E8B-C332-47FF-B0F7-B756A19DE37D}" type="presParOf" srcId="{064B4C20-70E5-48DE-9660-311FD8CBFC92}" destId="{6167111C-5F4D-4848-8C14-E457A51FEBB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8E38CFE-61DC-4DEE-943A-CF5035E1C47D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accent1_2" csCatId="accent1" phldr="1"/>
      <dgm:spPr/>
    </dgm:pt>
    <dgm:pt modelId="{1231F19C-7B72-453C-BB7B-16D0250D123F}">
      <dgm:prSet custT="1"/>
      <dgm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en-US" sz="1600" b="1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Pipeline Spill Under Landfast Ice </a:t>
          </a:r>
        </a:p>
      </dgm:t>
    </dgm:pt>
    <dgm:pt modelId="{B4AAB01E-1425-4138-8742-CC65E94451CF}" type="parTrans" cxnId="{12CFD6DC-1A51-4AA6-86BC-76A9D327290D}">
      <dgm:prSet/>
      <dgm:spPr/>
      <dgm:t>
        <a:bodyPr/>
        <a:lstStyle/>
        <a:p>
          <a:endParaRPr lang="en-US"/>
        </a:p>
      </dgm:t>
    </dgm:pt>
    <dgm:pt modelId="{9D9C929C-42AD-469E-96F1-0F8FE5C73B89}" type="sibTrans" cxnId="{12CFD6DC-1A51-4AA6-86BC-76A9D327290D}">
      <dgm:prSet/>
      <dgm:spPr/>
      <dgm:t>
        <a:bodyPr/>
        <a:lstStyle/>
        <a:p>
          <a:endParaRPr lang="en-US"/>
        </a:p>
      </dgm:t>
    </dgm:pt>
    <dgm:pt modelId="{2DB12B4D-2EC4-4632-BFD9-CDDBDE4978CA}" type="pres">
      <dgm:prSet presAssocID="{88E38CFE-61DC-4DEE-943A-CF5035E1C47D}" presName="linearFlow" presStyleCnt="0">
        <dgm:presLayoutVars>
          <dgm:dir/>
          <dgm:resizeHandles val="exact"/>
        </dgm:presLayoutVars>
      </dgm:prSet>
      <dgm:spPr/>
    </dgm:pt>
    <dgm:pt modelId="{E26CC4FF-F139-4E05-8D0E-A41D822A321E}" type="pres">
      <dgm:prSet presAssocID="{1231F19C-7B72-453C-BB7B-16D0250D123F}" presName="comp" presStyleCnt="0"/>
      <dgm:spPr/>
    </dgm:pt>
    <dgm:pt modelId="{6297B3AB-CABC-4B98-8589-A3366E52666E}" type="pres">
      <dgm:prSet presAssocID="{1231F19C-7B72-453C-BB7B-16D0250D123F}" presName="rect2" presStyleLbl="node1" presStyleIdx="0" presStyleCnt="1" custScaleX="88406" custScaleY="130183">
        <dgm:presLayoutVars>
          <dgm:bulletEnabled val="1"/>
        </dgm:presLayoutVars>
      </dgm:prSet>
      <dgm:spPr/>
    </dgm:pt>
    <dgm:pt modelId="{79BC61CF-750E-4F47-B04D-6CFF4CB757A7}" type="pres">
      <dgm:prSet presAssocID="{1231F19C-7B72-453C-BB7B-16D0250D123F}" presName="rect1" presStyleLbl="lnNode1" presStyleIdx="0" presStyleCnt="1" custScaleX="131626" custScaleY="130183"/>
      <dgm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2E6CA63B-D645-40FF-BA38-9233D9299590}" type="presOf" srcId="{1231F19C-7B72-453C-BB7B-16D0250D123F}" destId="{6297B3AB-CABC-4B98-8589-A3366E52666E}" srcOrd="0" destOrd="0" presId="urn:microsoft.com/office/officeart/2008/layout/AlternatingPictureBlocks"/>
    <dgm:cxn modelId="{32B9F5CC-96D7-46F5-8709-F846F187DFBD}" type="presOf" srcId="{88E38CFE-61DC-4DEE-943A-CF5035E1C47D}" destId="{2DB12B4D-2EC4-4632-BFD9-CDDBDE4978CA}" srcOrd="0" destOrd="0" presId="urn:microsoft.com/office/officeart/2008/layout/AlternatingPictureBlocks"/>
    <dgm:cxn modelId="{12CFD6DC-1A51-4AA6-86BC-76A9D327290D}" srcId="{88E38CFE-61DC-4DEE-943A-CF5035E1C47D}" destId="{1231F19C-7B72-453C-BB7B-16D0250D123F}" srcOrd="0" destOrd="0" parTransId="{B4AAB01E-1425-4138-8742-CC65E94451CF}" sibTransId="{9D9C929C-42AD-469E-96F1-0F8FE5C73B89}"/>
    <dgm:cxn modelId="{46100EE0-CDEA-4B6E-8CBC-9256EC099AC0}" type="presParOf" srcId="{2DB12B4D-2EC4-4632-BFD9-CDDBDE4978CA}" destId="{E26CC4FF-F139-4E05-8D0E-A41D822A321E}" srcOrd="0" destOrd="0" presId="urn:microsoft.com/office/officeart/2008/layout/AlternatingPictureBlocks"/>
    <dgm:cxn modelId="{59AD08F5-F1D3-45E6-85F0-C841BD10F6FB}" type="presParOf" srcId="{E26CC4FF-F139-4E05-8D0E-A41D822A321E}" destId="{6297B3AB-CABC-4B98-8589-A3366E52666E}" srcOrd="0" destOrd="0" presId="urn:microsoft.com/office/officeart/2008/layout/AlternatingPictureBlocks"/>
    <dgm:cxn modelId="{40C06BD9-E99A-4F90-ADA9-71413B2B81FA}" type="presParOf" srcId="{E26CC4FF-F139-4E05-8D0E-A41D822A321E}" destId="{79BC61CF-750E-4F47-B04D-6CFF4CB757A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0AFA7-388A-4009-9A27-9606B8AA77A5}">
      <dsp:nvSpPr>
        <dsp:cNvPr id="0" name=""/>
        <dsp:cNvSpPr/>
      </dsp:nvSpPr>
      <dsp:spPr>
        <a:xfrm>
          <a:off x="4059466" y="2523067"/>
          <a:ext cx="632293" cy="2039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46" y="0"/>
              </a:lnTo>
              <a:lnTo>
                <a:pt x="316146" y="2039147"/>
              </a:lnTo>
              <a:lnTo>
                <a:pt x="632293" y="203914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240D9D-030D-4BD7-80FB-A22BA1459066}">
      <dsp:nvSpPr>
        <dsp:cNvPr id="0" name=""/>
        <dsp:cNvSpPr/>
      </dsp:nvSpPr>
      <dsp:spPr>
        <a:xfrm>
          <a:off x="4059466" y="2523067"/>
          <a:ext cx="632293" cy="679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6146" y="0"/>
              </a:lnTo>
              <a:lnTo>
                <a:pt x="316146" y="679715"/>
              </a:lnTo>
              <a:lnTo>
                <a:pt x="632293" y="679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C9A80D-0757-4D8F-A106-B63193DDE082}">
      <dsp:nvSpPr>
        <dsp:cNvPr id="0" name=""/>
        <dsp:cNvSpPr/>
      </dsp:nvSpPr>
      <dsp:spPr>
        <a:xfrm>
          <a:off x="4059466" y="1843351"/>
          <a:ext cx="632293" cy="679715"/>
        </a:xfrm>
        <a:custGeom>
          <a:avLst/>
          <a:gdLst/>
          <a:ahLst/>
          <a:cxnLst/>
          <a:rect l="0" t="0" r="0" b="0"/>
          <a:pathLst>
            <a:path>
              <a:moveTo>
                <a:pt x="0" y="679715"/>
              </a:moveTo>
              <a:lnTo>
                <a:pt x="316146" y="679715"/>
              </a:lnTo>
              <a:lnTo>
                <a:pt x="316146" y="0"/>
              </a:lnTo>
              <a:lnTo>
                <a:pt x="6322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4BDD4-F6D5-413F-94F0-F40DCA5833B5}">
      <dsp:nvSpPr>
        <dsp:cNvPr id="0" name=""/>
        <dsp:cNvSpPr/>
      </dsp:nvSpPr>
      <dsp:spPr>
        <a:xfrm>
          <a:off x="4059466" y="483919"/>
          <a:ext cx="632293" cy="2039147"/>
        </a:xfrm>
        <a:custGeom>
          <a:avLst/>
          <a:gdLst/>
          <a:ahLst/>
          <a:cxnLst/>
          <a:rect l="0" t="0" r="0" b="0"/>
          <a:pathLst>
            <a:path>
              <a:moveTo>
                <a:pt x="0" y="2039147"/>
              </a:moveTo>
              <a:lnTo>
                <a:pt x="316146" y="2039147"/>
              </a:lnTo>
              <a:lnTo>
                <a:pt x="316146" y="0"/>
              </a:lnTo>
              <a:lnTo>
                <a:pt x="63229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0FE19E-5417-46C9-9ADA-ECE992D5379D}">
      <dsp:nvSpPr>
        <dsp:cNvPr id="0" name=""/>
        <dsp:cNvSpPr/>
      </dsp:nvSpPr>
      <dsp:spPr>
        <a:xfrm>
          <a:off x="209366" y="2040943"/>
          <a:ext cx="3850099" cy="964247"/>
        </a:xfrm>
        <a:prstGeom prst="rect">
          <a:avLst/>
        </a:prstGeom>
        <a:solidFill>
          <a:schemeClr val="accent4">
            <a:lumMod val="25000"/>
            <a:lumOff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accent6">
                  <a:lumMod val="50000"/>
                </a:schemeClr>
              </a:solidFill>
            </a:rPr>
            <a:t>Oil Spill Models are Used for: </a:t>
          </a:r>
        </a:p>
      </dsp:txBody>
      <dsp:txXfrm>
        <a:off x="209366" y="2040943"/>
        <a:ext cx="3850099" cy="964247"/>
      </dsp:txXfrm>
    </dsp:sp>
    <dsp:sp modelId="{535C049D-6080-4092-987B-1F8CAC54B834}">
      <dsp:nvSpPr>
        <dsp:cNvPr id="0" name=""/>
        <dsp:cNvSpPr/>
      </dsp:nvSpPr>
      <dsp:spPr>
        <a:xfrm>
          <a:off x="4691759" y="1795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Directing Response Activities</a:t>
          </a:r>
        </a:p>
      </dsp:txBody>
      <dsp:txXfrm>
        <a:off x="4691759" y="1795"/>
        <a:ext cx="5563014" cy="964247"/>
      </dsp:txXfrm>
    </dsp:sp>
    <dsp:sp modelId="{13A30705-3B56-4AB0-9A81-62684F067277}">
      <dsp:nvSpPr>
        <dsp:cNvPr id="0" name=""/>
        <dsp:cNvSpPr/>
      </dsp:nvSpPr>
      <dsp:spPr>
        <a:xfrm>
          <a:off x="4691759" y="1361227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Analyzing Performance of </a:t>
          </a:r>
          <a:br>
            <a:rPr lang="en-US" sz="2400" kern="1200" dirty="0">
              <a:solidFill>
                <a:srgbClr val="FFFF00"/>
              </a:solidFill>
            </a:rPr>
          </a:br>
          <a:r>
            <a:rPr lang="en-US" sz="2400" kern="1200" dirty="0">
              <a:solidFill>
                <a:srgbClr val="FFFF00"/>
              </a:solidFill>
            </a:rPr>
            <a:t>Cleanup Techniques </a:t>
          </a:r>
        </a:p>
      </dsp:txBody>
      <dsp:txXfrm>
        <a:off x="4691759" y="1361227"/>
        <a:ext cx="5563014" cy="964247"/>
      </dsp:txXfrm>
    </dsp:sp>
    <dsp:sp modelId="{DD122785-7D7A-4B5E-90A2-ACE880F9A47A}">
      <dsp:nvSpPr>
        <dsp:cNvPr id="0" name=""/>
        <dsp:cNvSpPr/>
      </dsp:nvSpPr>
      <dsp:spPr>
        <a:xfrm>
          <a:off x="4691759" y="2720658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Identification of Habitats &amp; </a:t>
          </a:r>
          <a:br>
            <a:rPr lang="en-US" sz="2400" kern="1200" dirty="0">
              <a:solidFill>
                <a:srgbClr val="FFFF00"/>
              </a:solidFill>
            </a:rPr>
          </a:br>
          <a:r>
            <a:rPr lang="en-US" sz="2400" kern="1200" dirty="0">
              <a:solidFill>
                <a:srgbClr val="FFFF00"/>
              </a:solidFill>
            </a:rPr>
            <a:t>Species at Risk</a:t>
          </a:r>
        </a:p>
      </dsp:txBody>
      <dsp:txXfrm>
        <a:off x="4691759" y="2720658"/>
        <a:ext cx="5563014" cy="964247"/>
      </dsp:txXfrm>
    </dsp:sp>
    <dsp:sp modelId="{E74F5BC7-9603-41A5-A544-268433AC73D5}">
      <dsp:nvSpPr>
        <dsp:cNvPr id="0" name=""/>
        <dsp:cNvSpPr/>
      </dsp:nvSpPr>
      <dsp:spPr>
        <a:xfrm>
          <a:off x="4691759" y="4080090"/>
          <a:ext cx="5563014" cy="9642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FFFF00"/>
              </a:solidFill>
            </a:rPr>
            <a:t>Informing Stakeholders / Public</a:t>
          </a:r>
        </a:p>
      </dsp:txBody>
      <dsp:txXfrm>
        <a:off x="4691759" y="4080090"/>
        <a:ext cx="5563014" cy="964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18B90-D6D7-454D-BA37-E3DD17601363}">
      <dsp:nvSpPr>
        <dsp:cNvPr id="0" name=""/>
        <dsp:cNvSpPr/>
      </dsp:nvSpPr>
      <dsp:spPr>
        <a:xfrm>
          <a:off x="1030165" y="327541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FFFF00"/>
              </a:solidFill>
            </a:rPr>
            <a:t>Oil &amp; Ice Interactions at the Meter / “Sub Grid” Scale </a:t>
          </a:r>
        </a:p>
      </dsp:txBody>
      <dsp:txXfrm>
        <a:off x="1079284" y="376660"/>
        <a:ext cx="1620710" cy="907976"/>
      </dsp:txXfrm>
    </dsp:sp>
    <dsp:sp modelId="{6E285CAA-1F95-4404-B316-3AFB8E510FF8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2153000" y="332009"/>
              </a:moveTo>
              <a:arcTo wR="1289337" hR="1289337" stAng="18723332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89A32-D078-43DB-A9EF-0852293FA901}">
      <dsp:nvSpPr>
        <dsp:cNvPr id="0" name=""/>
        <dsp:cNvSpPr/>
      </dsp:nvSpPr>
      <dsp:spPr>
        <a:xfrm>
          <a:off x="2319502" y="1616879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FFFF00"/>
              </a:solidFill>
            </a:rPr>
            <a:t>Oil &amp; Ice Interactions at the Kilometer + Scale </a:t>
          </a:r>
        </a:p>
      </dsp:txBody>
      <dsp:txXfrm>
        <a:off x="2368621" y="1665998"/>
        <a:ext cx="1620710" cy="907976"/>
      </dsp:txXfrm>
    </dsp:sp>
    <dsp:sp modelId="{DFDD14C4-0949-42D2-A60E-129D4446B13C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2474257" y="1797624"/>
              </a:moveTo>
              <a:arcTo wR="1289337" hR="1289337" stAng="1393054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7967C-63DF-42DA-AC7D-5C8265E3FC4D}">
      <dsp:nvSpPr>
        <dsp:cNvPr id="0" name=""/>
        <dsp:cNvSpPr/>
      </dsp:nvSpPr>
      <dsp:spPr>
        <a:xfrm>
          <a:off x="1030165" y="2906216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FFFF00"/>
              </a:solidFill>
            </a:rPr>
            <a:t>New and Existing Technologies for Observing Ice and Informing Models </a:t>
          </a:r>
        </a:p>
      </dsp:txBody>
      <dsp:txXfrm>
        <a:off x="1079284" y="2955335"/>
        <a:ext cx="1620710" cy="907976"/>
      </dsp:txXfrm>
    </dsp:sp>
    <dsp:sp modelId="{893E73A5-A3B9-49C7-A6BD-4A2638B4C3BF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425673" y="2246665"/>
              </a:moveTo>
              <a:arcTo wR="1289337" hR="1289337" stAng="7923332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B08673-DA4D-4CDA-9AF7-E2E190F0E562}">
      <dsp:nvSpPr>
        <dsp:cNvPr id="0" name=""/>
        <dsp:cNvSpPr/>
      </dsp:nvSpPr>
      <dsp:spPr>
        <a:xfrm>
          <a:off x="-259172" y="1616879"/>
          <a:ext cx="1718948" cy="1006214"/>
        </a:xfrm>
        <a:prstGeom prst="roundRect">
          <a:avLst/>
        </a:prstGeom>
        <a:solidFill>
          <a:schemeClr val="accent4">
            <a:lumMod val="75000"/>
            <a:lumOff val="2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rgbClr val="FFFF00"/>
              </a:solidFill>
            </a:rPr>
            <a:t>Visualization &amp; Uncertainty </a:t>
          </a:r>
        </a:p>
      </dsp:txBody>
      <dsp:txXfrm>
        <a:off x="-210053" y="1665998"/>
        <a:ext cx="1620710" cy="907976"/>
      </dsp:txXfrm>
    </dsp:sp>
    <dsp:sp modelId="{FDD16489-EE38-4544-A5EF-CA5AE5991312}">
      <dsp:nvSpPr>
        <dsp:cNvPr id="0" name=""/>
        <dsp:cNvSpPr/>
      </dsp:nvSpPr>
      <dsp:spPr>
        <a:xfrm>
          <a:off x="600302" y="830649"/>
          <a:ext cx="2578674" cy="2578674"/>
        </a:xfrm>
        <a:custGeom>
          <a:avLst/>
          <a:gdLst/>
          <a:ahLst/>
          <a:cxnLst/>
          <a:rect l="0" t="0" r="0" b="0"/>
          <a:pathLst>
            <a:path>
              <a:moveTo>
                <a:pt x="104417" y="781050"/>
              </a:moveTo>
              <a:arcTo wR="1289337" hR="1289337" stAng="12193054" swAng="1483614"/>
            </a:path>
          </a:pathLst>
        </a:custGeom>
        <a:noFill/>
        <a:ln w="28575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4A19FB-9E1F-4D5B-8963-E913641C6C20}">
      <dsp:nvSpPr>
        <dsp:cNvPr id="0" name=""/>
        <dsp:cNvSpPr/>
      </dsp:nvSpPr>
      <dsp:spPr>
        <a:xfrm rot="10800000">
          <a:off x="878615" y="0"/>
          <a:ext cx="2872500" cy="620365"/>
        </a:xfrm>
        <a:prstGeom prst="homePlate">
          <a:avLst/>
        </a:prstGeom>
        <a:solidFill>
          <a:srgbClr val="567682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Satellites</a:t>
          </a:r>
        </a:p>
      </dsp:txBody>
      <dsp:txXfrm rot="10800000">
        <a:off x="1033706" y="0"/>
        <a:ext cx="2717409" cy="620365"/>
      </dsp:txXfrm>
    </dsp:sp>
    <dsp:sp modelId="{902AC58B-4A00-40F0-8143-E71C6256655C}">
      <dsp:nvSpPr>
        <dsp:cNvPr id="0" name=""/>
        <dsp:cNvSpPr/>
      </dsp:nvSpPr>
      <dsp:spPr>
        <a:xfrm>
          <a:off x="568433" y="781"/>
          <a:ext cx="620365" cy="6203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A436C-2A42-4B2E-899E-6C40BC1A94A7}">
      <dsp:nvSpPr>
        <dsp:cNvPr id="0" name=""/>
        <dsp:cNvSpPr/>
      </dsp:nvSpPr>
      <dsp:spPr>
        <a:xfrm rot="10800000">
          <a:off x="878615" y="806330"/>
          <a:ext cx="2872500" cy="620365"/>
        </a:xfrm>
        <a:prstGeom prst="homePlate">
          <a:avLst/>
        </a:prstGeom>
        <a:solidFill>
          <a:srgbClr val="567682">
            <a:shade val="80000"/>
            <a:hueOff val="32907"/>
            <a:satOff val="-2587"/>
            <a:lumOff val="727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Airborne </a:t>
          </a:r>
        </a:p>
      </dsp:txBody>
      <dsp:txXfrm rot="10800000">
        <a:off x="1033706" y="806330"/>
        <a:ext cx="2717409" cy="620365"/>
      </dsp:txXfrm>
    </dsp:sp>
    <dsp:sp modelId="{E95F960D-210E-4735-B9A4-3DD1501C5A08}">
      <dsp:nvSpPr>
        <dsp:cNvPr id="0" name=""/>
        <dsp:cNvSpPr/>
      </dsp:nvSpPr>
      <dsp:spPr>
        <a:xfrm>
          <a:off x="561472" y="806330"/>
          <a:ext cx="620365" cy="620365"/>
        </a:xfrm>
        <a:prstGeom prst="ellipse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4871" r="-16000" b="-67326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7F48D-DD4D-446A-9FDB-5C3E714D1190}">
      <dsp:nvSpPr>
        <dsp:cNvPr id="0" name=""/>
        <dsp:cNvSpPr/>
      </dsp:nvSpPr>
      <dsp:spPr>
        <a:xfrm rot="10800000">
          <a:off x="878615" y="1611880"/>
          <a:ext cx="2872500" cy="620365"/>
        </a:xfrm>
        <a:prstGeom prst="homePlate">
          <a:avLst/>
        </a:prstGeom>
        <a:solidFill>
          <a:srgbClr val="567682">
            <a:shade val="80000"/>
            <a:hueOff val="65815"/>
            <a:satOff val="-5174"/>
            <a:lumOff val="14551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On Ice Surface &amp; Subsurface </a:t>
          </a:r>
        </a:p>
      </dsp:txBody>
      <dsp:txXfrm rot="10800000">
        <a:off x="1033706" y="1611880"/>
        <a:ext cx="2717409" cy="620365"/>
      </dsp:txXfrm>
    </dsp:sp>
    <dsp:sp modelId="{06BD4E84-5208-45F6-8AA0-087435491C20}">
      <dsp:nvSpPr>
        <dsp:cNvPr id="0" name=""/>
        <dsp:cNvSpPr/>
      </dsp:nvSpPr>
      <dsp:spPr>
        <a:xfrm>
          <a:off x="568433" y="1611880"/>
          <a:ext cx="620365" cy="620365"/>
        </a:xfrm>
        <a:prstGeom prst="ellipse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295" t="-66133" r="-69258" b="2661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712A2-810C-4DDF-A05E-3AECAE058B19}">
      <dsp:nvSpPr>
        <dsp:cNvPr id="0" name=""/>
        <dsp:cNvSpPr/>
      </dsp:nvSpPr>
      <dsp:spPr>
        <a:xfrm rot="10800000">
          <a:off x="878615" y="2417429"/>
          <a:ext cx="2872500" cy="620365"/>
        </a:xfrm>
        <a:prstGeom prst="homePlate">
          <a:avLst/>
        </a:prstGeom>
        <a:solidFill>
          <a:srgbClr val="567682">
            <a:shade val="80000"/>
            <a:hueOff val="98722"/>
            <a:satOff val="-7761"/>
            <a:lumOff val="21826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Under Ice &amp; Open Water Surface </a:t>
          </a:r>
        </a:p>
      </dsp:txBody>
      <dsp:txXfrm rot="10800000">
        <a:off x="1033706" y="2417429"/>
        <a:ext cx="2717409" cy="620365"/>
      </dsp:txXfrm>
    </dsp:sp>
    <dsp:sp modelId="{10D94F88-15EA-4B3E-A292-8A3C0B3B2BA4}">
      <dsp:nvSpPr>
        <dsp:cNvPr id="0" name=""/>
        <dsp:cNvSpPr/>
      </dsp:nvSpPr>
      <dsp:spPr>
        <a:xfrm>
          <a:off x="568433" y="2417429"/>
          <a:ext cx="620365" cy="62036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90FC53-3445-410E-A1A8-7C5506E44AB7}">
      <dsp:nvSpPr>
        <dsp:cNvPr id="0" name=""/>
        <dsp:cNvSpPr/>
      </dsp:nvSpPr>
      <dsp:spPr>
        <a:xfrm rot="10800000">
          <a:off x="878615" y="3222979"/>
          <a:ext cx="2872500" cy="620365"/>
        </a:xfrm>
        <a:prstGeom prst="homePlate">
          <a:avLst/>
        </a:prstGeom>
        <a:solidFill>
          <a:srgbClr val="567682">
            <a:shade val="80000"/>
            <a:hueOff val="131629"/>
            <a:satOff val="-10348"/>
            <a:lumOff val="29102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56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Trebuchet MS"/>
              <a:ea typeface="+mn-ea"/>
              <a:cs typeface="+mn-cs"/>
            </a:rPr>
            <a:t>Seafloor Mounted </a:t>
          </a:r>
        </a:p>
      </dsp:txBody>
      <dsp:txXfrm rot="10800000">
        <a:off x="1033706" y="3222979"/>
        <a:ext cx="2717409" cy="620365"/>
      </dsp:txXfrm>
    </dsp:sp>
    <dsp:sp modelId="{2FD643F4-79B3-417A-9C80-015EE7ABA180}">
      <dsp:nvSpPr>
        <dsp:cNvPr id="0" name=""/>
        <dsp:cNvSpPr/>
      </dsp:nvSpPr>
      <dsp:spPr>
        <a:xfrm>
          <a:off x="568433" y="3222979"/>
          <a:ext cx="620365" cy="62036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1DA24-AB83-43A9-AB6A-D723BB9A3EE2}">
      <dsp:nvSpPr>
        <dsp:cNvPr id="0" name=""/>
        <dsp:cNvSpPr/>
      </dsp:nvSpPr>
      <dsp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Large Vessel Spill of Combinations of Oil in the Shoulder Season </a:t>
          </a:r>
        </a:p>
      </dsp:txBody>
      <dsp:txXfrm>
        <a:off x="1967694" y="865128"/>
        <a:ext cx="2825685" cy="1881947"/>
      </dsp:txXfrm>
    </dsp:sp>
    <dsp:sp modelId="{6167111C-5F4D-4848-8C14-E457A51FEBB4}">
      <dsp:nvSpPr>
        <dsp:cNvPr id="0" name=""/>
        <dsp:cNvSpPr/>
      </dsp:nvSpPr>
      <dsp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-31000" t="-88154" r="-17381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7B3AB-CABC-4B98-8589-A3366E52666E}">
      <dsp:nvSpPr>
        <dsp:cNvPr id="0" name=""/>
        <dsp:cNvSpPr/>
      </dsp:nvSpPr>
      <dsp:spPr>
        <a:xfrm>
          <a:off x="1967694" y="865128"/>
          <a:ext cx="2825685" cy="1881947"/>
        </a:xfrm>
        <a:prstGeom prst="rect">
          <a:avLst/>
        </a:prstGeom>
        <a:solidFill>
          <a:srgbClr val="FFFFFF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4D6A75">
                  <a:lumMod val="50000"/>
                </a:srgbClr>
              </a:solidFill>
              <a:latin typeface="Trebuchet MS"/>
              <a:ea typeface="+mn-ea"/>
              <a:cs typeface="+mn-cs"/>
            </a:rPr>
            <a:t>Pipeline Spill Under Landfast Ice </a:t>
          </a:r>
        </a:p>
      </dsp:txBody>
      <dsp:txXfrm>
        <a:off x="1967694" y="865128"/>
        <a:ext cx="2825685" cy="1881947"/>
      </dsp:txXfrm>
    </dsp:sp>
    <dsp:sp modelId="{79BC61CF-750E-4F47-B04D-6CFF4CB757A7}">
      <dsp:nvSpPr>
        <dsp:cNvPr id="0" name=""/>
        <dsp:cNvSpPr/>
      </dsp:nvSpPr>
      <dsp:spPr>
        <a:xfrm>
          <a:off x="-18179" y="865128"/>
          <a:ext cx="1883779" cy="1881947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2313"/>
            <a:ext cx="6408738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C22CC-D81E-4014-8124-04FB17A7ACD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271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2313"/>
            <a:ext cx="6408738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C22CC-D81E-4014-8124-04FB17A7ACD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1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2313"/>
            <a:ext cx="6408738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75EC22CC-D81E-4014-8124-04FB17A7ACDB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985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2313"/>
            <a:ext cx="6408738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75EC22CC-D81E-4014-8124-04FB17A7ACDB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33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0375" y="722313"/>
            <a:ext cx="6408738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5772">
              <a:defRPr/>
            </a:pPr>
            <a:fld id="{75EC22CC-D81E-4014-8124-04FB17A7ACDB}" type="slidenum">
              <a:rPr lang="en-US">
                <a:solidFill>
                  <a:prstClr val="black"/>
                </a:solidFill>
                <a:latin typeface="Calibri"/>
              </a:rPr>
              <a:pPr defTabSz="915772"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587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CBB4C8-2442-4B33-99D9-3D2C701A51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42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7320.nrlssc.navy.mil/GLBhycomcice1-12/arctic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hyperlink" Target="about:blank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rcticdomainawarenesscenter.org/P08_HIOMAS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crrc.unh.edu/AMSM_Arctic_Modeling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crrc.unh.edu/AMSM_Arctic_Modeling" TargetMode="Externa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184" y="1798896"/>
            <a:ext cx="6677892" cy="1736793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2700" dirty="0"/>
              <a:t>ADAC Year 8</a:t>
            </a:r>
            <a:br>
              <a:rPr lang="en-US" sz="2700" dirty="0"/>
            </a:br>
            <a:r>
              <a:rPr lang="en-US" sz="2700" dirty="0"/>
              <a:t>ADAC Project Briefing</a:t>
            </a:r>
            <a:br>
              <a:rPr lang="en-US" sz="2700" dirty="0"/>
            </a:br>
            <a: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  <a:t>Oil Spill Modeling for Improved Response </a:t>
            </a:r>
            <a:b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</a:br>
            <a:r>
              <a:rPr lang="en-US" sz="2700" i="1" dirty="0">
                <a:solidFill>
                  <a:schemeClr val="bg1">
                    <a:lumMod val="10000"/>
                    <a:lumOff val="90000"/>
                  </a:schemeClr>
                </a:solidFill>
              </a:rPr>
              <a:t>to Arctic Maritime Spills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Nancy E. Kinner and Tori Sweet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Coastal Response Research Center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Center for Spills and Environmental Hazards 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University of New Hampshire </a:t>
            </a:r>
          </a:p>
        </p:txBody>
      </p:sp>
      <p:pic>
        <p:nvPicPr>
          <p:cNvPr id="5" name="Picture 4" descr="Chart, radar chart&#10;&#10;Description automatically generated">
            <a:extLst>
              <a:ext uri="{FF2B5EF4-FFF2-40B4-BE49-F238E27FC236}">
                <a16:creationId xmlns:a16="http://schemas.microsoft.com/office/drawing/2014/main" id="{6E91CBF2-6B08-4901-90DB-C25D34B51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510" y="1907008"/>
            <a:ext cx="3854252" cy="34095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359" y="3322311"/>
            <a:ext cx="207282" cy="2133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52510" y="5463605"/>
            <a:ext cx="40255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solidFill>
                  <a:srgbClr val="1D4858"/>
                </a:solidFill>
                <a:latin typeface="Trebuchet MS"/>
                <a:hlinkClick r:id="rId4"/>
              </a:rPr>
              <a:t>Image Source: https://www7320.nrlssc.navy.mil/GLBhycomcice1-12/arctic.html</a:t>
            </a:r>
            <a:endParaRPr lang="en-US" sz="800" dirty="0">
              <a:solidFill>
                <a:srgbClr val="1D485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5800218" y="2600232"/>
            <a:ext cx="6055275" cy="328655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Franklin Gothic Medium Cond" panose="020B06060304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800" dirty="0">
              <a:latin typeface="Franklin Gothic Book" panose="020B0503020102020204" pitchFamily="34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217521" y="1442593"/>
            <a:ext cx="9573024" cy="42562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Principal Investigators: Nancy E. Kinner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Lead Institution: University of New Hampshire Coastal Response Research Center (CRRC), Center for Spills and Environmental Hazards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Champion: Kristen Trego (HQ USCG 5RI)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Support: </a:t>
            </a:r>
          </a:p>
          <a:p>
            <a:pPr marL="971550" lvl="1" indent="-285750"/>
            <a:r>
              <a:rPr lang="en-US" sz="1400" dirty="0"/>
              <a:t>Sarah Allan (NOAA OR&amp;R ARD)</a:t>
            </a:r>
          </a:p>
          <a:p>
            <a:pPr marL="971550" lvl="1" indent="-285750"/>
            <a:r>
              <a:rPr lang="en-US" sz="1400" dirty="0"/>
              <a:t>MST1 Gary Barnum (PacArea MST1)</a:t>
            </a:r>
          </a:p>
          <a:p>
            <a:pPr marL="971550" lvl="1" indent="-285750"/>
            <a:r>
              <a:rPr lang="en-US" sz="1400" dirty="0"/>
              <a:t>Catherine Berg (NOAA OR&amp;R ERD SSC)</a:t>
            </a:r>
          </a:p>
          <a:p>
            <a:pPr marL="971550" lvl="1" indent="-285750"/>
            <a:r>
              <a:rPr lang="en-US" sz="1400" dirty="0"/>
              <a:t>Mike Donnellan (Alaska DEC)</a:t>
            </a:r>
          </a:p>
          <a:p>
            <a:pPr marL="971550" lvl="1" indent="-285750"/>
            <a:r>
              <a:rPr lang="en-US" sz="1400" dirty="0"/>
              <a:t>Mark Everett (USCG D17)</a:t>
            </a:r>
          </a:p>
          <a:p>
            <a:pPr marL="971550" lvl="1" indent="-285750"/>
            <a:r>
              <a:rPr lang="en-US" sz="1400" dirty="0"/>
              <a:t>Amy MacFadyen (NOAA OR&amp;R ERD)</a:t>
            </a:r>
          </a:p>
          <a:p>
            <a:pPr marL="971550" lvl="1" indent="-285750"/>
            <a:r>
              <a:rPr lang="en-US" sz="1400" dirty="0"/>
              <a:t>Dr. Phillip McGillivary (USCG PacArea)</a:t>
            </a:r>
          </a:p>
          <a:p>
            <a:pPr marL="971550" lvl="1" indent="-285750"/>
            <a:r>
              <a:rPr lang="en-US" sz="1400" dirty="0">
                <a:latin typeface="Franklin Gothic Book"/>
              </a:rPr>
              <a:t>LCDR Cliff Graham (HQ USCG MER)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 Advocates: NOAA ORR and USCG PACAREA and D17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50692" y="417339"/>
            <a:ext cx="5458981" cy="9605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Oil Spill Modeling for Improved Response to Arctic Maritime Spills</a:t>
            </a:r>
            <a:endParaRPr lang="en-US" sz="24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2FD0E7-21E6-4D8B-8B2B-3E0EA152D0A6}"/>
              </a:ext>
            </a:extLst>
          </p:cNvPr>
          <p:cNvGrpSpPr/>
          <p:nvPr/>
        </p:nvGrpSpPr>
        <p:grpSpPr>
          <a:xfrm>
            <a:off x="6974330" y="2352499"/>
            <a:ext cx="4839692" cy="3346337"/>
            <a:chOff x="3787308" y="1883039"/>
            <a:chExt cx="4659743" cy="3098570"/>
          </a:xfrm>
        </p:grpSpPr>
        <p:pic>
          <p:nvPicPr>
            <p:cNvPr id="11" name="Picture 4" descr="3 Arctic Oil Spill Response Research | Responding to Oil Spills in ...">
              <a:extLst>
                <a:ext uri="{FF2B5EF4-FFF2-40B4-BE49-F238E27FC236}">
                  <a16:creationId xmlns:a16="http://schemas.microsoft.com/office/drawing/2014/main" id="{B31E5D27-F634-432C-89A8-547D71383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308" y="1892697"/>
              <a:ext cx="4659743" cy="3072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E95F3AA-8D35-4EFF-8EBD-CDAD23901CDE}"/>
                </a:ext>
              </a:extLst>
            </p:cNvPr>
            <p:cNvSpPr txBox="1"/>
            <p:nvPr/>
          </p:nvSpPr>
          <p:spPr>
            <a:xfrm>
              <a:off x="5933634" y="4704610"/>
              <a:ext cx="25134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Source: Fisheries and Oceans Canada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10BAAF-F87A-42B0-804A-F73566E614E2}"/>
                </a:ext>
              </a:extLst>
            </p:cNvPr>
            <p:cNvSpPr txBox="1"/>
            <p:nvPr/>
          </p:nvSpPr>
          <p:spPr>
            <a:xfrm>
              <a:off x="5292548" y="1883039"/>
              <a:ext cx="1663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i="1" dirty="0"/>
                <a:t>Oil and Ice Interactions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ADAC Fellows for AMSM Project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85720" y="1472758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17012" y="1557965"/>
            <a:ext cx="9916767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b="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Megan Verfaillie’s Thesis Defense = May 18, 2021</a:t>
            </a:r>
          </a:p>
          <a:p>
            <a:pPr>
              <a:buClr>
                <a:srgbClr val="FFFFFF"/>
              </a:buClr>
            </a:pPr>
            <a:r>
              <a:rPr lang="en-US" b="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Jessica Manning Senior Thesis = May 20, 2021</a:t>
            </a:r>
          </a:p>
          <a:p>
            <a:pPr>
              <a:buClr>
                <a:srgbClr val="FFFFFF"/>
              </a:buClr>
            </a:pPr>
            <a:r>
              <a:rPr lang="en-US" b="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Tori Sweet = Senior graduating in May 22, 2022</a:t>
            </a:r>
          </a:p>
          <a:p>
            <a:pPr marL="0" indent="0">
              <a:buClr>
                <a:srgbClr val="FFFFFF"/>
              </a:buClr>
              <a:buNone/>
            </a:pPr>
            <a:endParaRPr lang="en-US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351" y="3610773"/>
            <a:ext cx="1512050" cy="18776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091651" y="4180247"/>
            <a:ext cx="2100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Megan Verfaillie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7253" y="4214521"/>
            <a:ext cx="188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Jessica Manning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076" y="3741507"/>
            <a:ext cx="1702883" cy="1866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F3BC54-5341-436D-89BF-D87DB6EF5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7656" y="3675636"/>
            <a:ext cx="1332139" cy="199820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09F29E-7632-46DD-BA7B-180690BC43CC}"/>
              </a:ext>
            </a:extLst>
          </p:cNvPr>
          <p:cNvSpPr txBox="1"/>
          <p:nvPr/>
        </p:nvSpPr>
        <p:spPr>
          <a:xfrm>
            <a:off x="3339162" y="4367578"/>
            <a:ext cx="2100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Tori Sweet</a:t>
            </a:r>
          </a:p>
        </p:txBody>
      </p:sp>
    </p:spTree>
    <p:extLst>
      <p:ext uri="{BB962C8B-B14F-4D97-AF65-F5344CB8AC3E}">
        <p14:creationId xmlns:p14="http://schemas.microsoft.com/office/powerpoint/2010/main" val="274101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987" y="597877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Baseline</a:t>
            </a:r>
            <a:r>
              <a:rPr lang="en-US" sz="3600" dirty="0"/>
              <a:t>: Arctic Environment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81D70B-F281-40E0-AFD4-2652A43A5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1600200"/>
            <a:ext cx="6188227" cy="4572000"/>
          </a:xfrm>
        </p:spPr>
        <p:txBody>
          <a:bodyPr/>
          <a:lstStyle/>
          <a:p>
            <a:r>
              <a:rPr lang="en-US" dirty="0"/>
              <a:t>Arctic Specific Challenges: </a:t>
            </a:r>
          </a:p>
          <a:p>
            <a:pPr lvl="1"/>
            <a:r>
              <a:rPr lang="en-US" sz="2000" b="0" dirty="0"/>
              <a:t>Limited response infrastructure / personnel  </a:t>
            </a:r>
          </a:p>
          <a:p>
            <a:pPr lvl="1"/>
            <a:r>
              <a:rPr lang="en-US" sz="2000" b="0" dirty="0"/>
              <a:t>Sparse observational data </a:t>
            </a:r>
          </a:p>
          <a:p>
            <a:pPr lvl="1"/>
            <a:r>
              <a:rPr lang="en-US" sz="2000" b="0" dirty="0"/>
              <a:t>Extreme weather conditions </a:t>
            </a:r>
          </a:p>
          <a:p>
            <a:pPr lvl="1"/>
            <a:r>
              <a:rPr lang="en-US" sz="2000" b="0" dirty="0"/>
              <a:t>Extended periods of darkness </a:t>
            </a:r>
          </a:p>
          <a:p>
            <a:pPr lvl="1"/>
            <a:r>
              <a:rPr lang="en-US" sz="2000" b="0" dirty="0"/>
              <a:t>Long term impacts </a:t>
            </a:r>
          </a:p>
          <a:p>
            <a:pPr lvl="1"/>
            <a:r>
              <a:rPr lang="en-US" sz="2000" b="0" dirty="0"/>
              <a:t>Lower temperatures impact oil behavior and weathering </a:t>
            </a:r>
          </a:p>
          <a:p>
            <a:pPr lvl="1"/>
            <a:r>
              <a:rPr lang="en-US" sz="2000" b="0" dirty="0"/>
              <a:t>Ice is complex </a:t>
            </a:r>
          </a:p>
          <a:p>
            <a:pPr lvl="1"/>
            <a:r>
              <a:rPr lang="en-US" sz="2000" b="0" dirty="0"/>
              <a:t>Oil may become frozen into ice </a:t>
            </a:r>
            <a:endParaRPr lang="en-US" b="0" dirty="0"/>
          </a:p>
        </p:txBody>
      </p:sp>
      <p:pic>
        <p:nvPicPr>
          <p:cNvPr id="10" name="Picture 9" descr="A body of water next to the ocean&#10;&#10;Description automatically generated">
            <a:extLst>
              <a:ext uri="{FF2B5EF4-FFF2-40B4-BE49-F238E27FC236}">
                <a16:creationId xmlns:a16="http://schemas.microsoft.com/office/drawing/2014/main" id="{130DACCC-28C0-4C45-85DC-1F136E13F3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 t="17591" r="11876"/>
          <a:stretch/>
        </p:blipFill>
        <p:spPr>
          <a:xfrm>
            <a:off x="7368576" y="1828800"/>
            <a:ext cx="4823424" cy="303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67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04" y="640248"/>
            <a:ext cx="10515600" cy="593726"/>
          </a:xfrm>
        </p:spPr>
        <p:txBody>
          <a:bodyPr>
            <a:normAutofit fontScale="90000"/>
          </a:bodyPr>
          <a:lstStyle/>
          <a:p>
            <a:r>
              <a:rPr lang="en-US" sz="2400" dirty="0">
                <a:solidFill>
                  <a:srgbClr val="E4E8EE"/>
                </a:solidFill>
                <a:latin typeface="Calibri" panose="020F0502020204030204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Relevance</a:t>
            </a:r>
            <a:r>
              <a:rPr lang="en-US" sz="3600" dirty="0"/>
              <a:t>: Emergency Response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E81D70B-F281-40E0-AFD4-2652A43A5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677" y="1546093"/>
            <a:ext cx="5842000" cy="4572000"/>
          </a:xfrm>
        </p:spPr>
        <p:txBody>
          <a:bodyPr/>
          <a:lstStyle/>
          <a:p>
            <a:r>
              <a:rPr lang="en-US" dirty="0"/>
              <a:t>Key Players: </a:t>
            </a:r>
          </a:p>
          <a:p>
            <a:pPr lvl="1"/>
            <a:r>
              <a:rPr lang="en-US" sz="2000" b="0" dirty="0"/>
              <a:t>Incident Command System used by federal government for emergencies  </a:t>
            </a:r>
          </a:p>
          <a:p>
            <a:pPr lvl="1"/>
            <a:r>
              <a:rPr lang="en-US" sz="2000" b="0" dirty="0"/>
              <a:t>Unified Command: </a:t>
            </a:r>
          </a:p>
          <a:p>
            <a:pPr lvl="2"/>
            <a:r>
              <a:rPr lang="en-US" sz="2000" b="0" dirty="0"/>
              <a:t>Develops objectives / strategies </a:t>
            </a:r>
          </a:p>
          <a:p>
            <a:pPr lvl="2"/>
            <a:r>
              <a:rPr lang="en-US" sz="2000" b="0" dirty="0"/>
              <a:t>Improves information flow</a:t>
            </a:r>
          </a:p>
          <a:p>
            <a:pPr lvl="2"/>
            <a:r>
              <a:rPr lang="en-US" sz="2000" b="0" dirty="0"/>
              <a:t>Optimizes combined efforts </a:t>
            </a:r>
          </a:p>
          <a:p>
            <a:pPr lvl="1"/>
            <a:r>
              <a:rPr lang="en-US" sz="2000" b="0" dirty="0">
                <a:solidFill>
                  <a:srgbClr val="FFC000"/>
                </a:solidFill>
              </a:rPr>
              <a:t>USCG responds to marine shipping accidents in U.S. waters</a:t>
            </a:r>
          </a:p>
          <a:p>
            <a:pPr lvl="1"/>
            <a:r>
              <a:rPr lang="en-US" sz="2000" b="0" dirty="0">
                <a:solidFill>
                  <a:srgbClr val="FFC000"/>
                </a:solidFill>
              </a:rPr>
              <a:t>NOAA ORR provides scientific support to USCG FOSC during oil spill response</a:t>
            </a:r>
          </a:p>
          <a:p>
            <a:endParaRPr lang="en-US" sz="2400" dirty="0"/>
          </a:p>
        </p:txBody>
      </p:sp>
      <p:pic>
        <p:nvPicPr>
          <p:cNvPr id="15" name="Picture 2" descr="images">
            <a:extLst>
              <a:ext uri="{FF2B5EF4-FFF2-40B4-BE49-F238E27FC236}">
                <a16:creationId xmlns:a16="http://schemas.microsoft.com/office/drawing/2014/main" id="{CD393E2B-A76A-4A74-85A9-3A644677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068" y="1943100"/>
            <a:ext cx="5063732" cy="2971800"/>
          </a:xfrm>
          <a:prstGeom prst="rect">
            <a:avLst/>
          </a:prstGeom>
          <a:noFill/>
          <a:ln w="762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D6A6ABE-34EA-4381-A02A-4EEEB7AEE251}"/>
              </a:ext>
            </a:extLst>
          </p:cNvPr>
          <p:cNvSpPr/>
          <p:nvPr/>
        </p:nvSpPr>
        <p:spPr>
          <a:xfrm>
            <a:off x="6858000" y="4981545"/>
            <a:ext cx="43434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hlinkClick r:id="rId4"/>
              </a:rPr>
              <a:t>Image Source: https://nrt.org/sites/2/files/UC%20TAD%201-26-07%20FINAL.pdf</a:t>
            </a:r>
            <a:endParaRPr lang="en-US" sz="600" dirty="0"/>
          </a:p>
        </p:txBody>
      </p:sp>
    </p:spTree>
    <p:extLst>
      <p:ext uri="{BB962C8B-B14F-4D97-AF65-F5344CB8AC3E}">
        <p14:creationId xmlns:p14="http://schemas.microsoft.com/office/powerpoint/2010/main" val="314565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35" y="624930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/>
              <a:t>: Oil Spill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35" y="1410827"/>
            <a:ext cx="5597742" cy="4572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Oil spill models: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Predict the fate &amp; transport of spilled oil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Use a particle tracking (Lagrangian) based approach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Are made in U.S. &amp; internationally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Public or private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AE1E54-3AED-472B-9A18-FA7A8B071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533" y="1459234"/>
            <a:ext cx="4123267" cy="2426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0D4F28-D4A1-4263-A417-2E7781ABF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227" y="3612299"/>
            <a:ext cx="4123268" cy="24180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F79328-4436-4D1D-ABB4-E758A84D3CC7}"/>
              </a:ext>
            </a:extLst>
          </p:cNvPr>
          <p:cNvSpPr txBox="1"/>
          <p:nvPr/>
        </p:nvSpPr>
        <p:spPr>
          <a:xfrm>
            <a:off x="7204226" y="6039265"/>
            <a:ext cx="41232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</a:rPr>
              <a:t>Image Source: GNOME User Manual</a:t>
            </a:r>
          </a:p>
        </p:txBody>
      </p:sp>
    </p:spTree>
    <p:extLst>
      <p:ext uri="{BB962C8B-B14F-4D97-AF65-F5344CB8AC3E}">
        <p14:creationId xmlns:p14="http://schemas.microsoft.com/office/powerpoint/2010/main" val="287621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633" y="604933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/>
              <a:t>: Oil Spill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56" y="1546093"/>
            <a:ext cx="7929217" cy="4572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Response models must: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Initialize quickly (provide answers within hours)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Calibrate easily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Model at a wide range of spatial / temporal scales </a:t>
            </a:r>
          </a:p>
          <a:p>
            <a:pPr lvl="1">
              <a:spcAft>
                <a:spcPts val="1200"/>
              </a:spcAft>
            </a:pPr>
            <a:r>
              <a:rPr lang="en-US" b="0" dirty="0"/>
              <a:t>Run with minimal data inputs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F49892-098F-4D28-81AF-92FD2F810EF6}"/>
              </a:ext>
            </a:extLst>
          </p:cNvPr>
          <p:cNvSpPr/>
          <p:nvPr/>
        </p:nvSpPr>
        <p:spPr>
          <a:xfrm>
            <a:off x="7811649" y="2300652"/>
            <a:ext cx="3641481" cy="2101755"/>
          </a:xfrm>
          <a:prstGeom prst="rect">
            <a:avLst/>
          </a:prstGeom>
          <a:gradFill flip="none" rotWithShape="1">
            <a:gsLst>
              <a:gs pos="0">
                <a:srgbClr val="002060"/>
              </a:gs>
              <a:gs pos="97000">
                <a:srgbClr val="4472C4">
                  <a:lumMod val="7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NOAA GNOME </a:t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RPS OILMAP &amp; SIMAP </a:t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10954" y="1666480"/>
            <a:ext cx="2012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Primary U.S. Oil Spill Models</a:t>
            </a:r>
          </a:p>
        </p:txBody>
      </p:sp>
      <p:sp>
        <p:nvSpPr>
          <p:cNvPr id="5" name="AutoShape 2" descr="Noaa Logos"/>
          <p:cNvSpPr>
            <a:spLocks noChangeAspect="1" noChangeArrowheads="1"/>
          </p:cNvSpPr>
          <p:nvPr/>
        </p:nvSpPr>
        <p:spPr bwMode="auto">
          <a:xfrm>
            <a:off x="155575" y="-822325"/>
            <a:ext cx="2667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AutoShape 4" descr="data:image/png;base64,iVBORw0KGgoAAAANSUhEUgAAARgAAAC0CAMAAAB4+cOfAAABgFBMVEX///80nPkNIX////3///wAAHb+/v8AAHMAAHQAAHgzm/kAGn0AEnsAAHz8//8NIYC3uM/q6vIAAIUADXp8f66PkbTT0+BJTY0AFnwjl/j2///c3eoAEnwAAIfs+P0AAG5mbKP5+P0fKoEAKYsAHozCwtcZlPjg7PQADYGrtdfZ6PXIxt4AKYo1Ya3w8/jf5fWimL4ANo/r//8oMpCdn7yIx/mdzfpIqvjK4/wAI4u62PuXtNdBo/lRU5rQ1eS9yuBedrB7kseovdlXW5UNPZUzTJpAVp9JYKWEkL9Raqqeo8p5gLE6UKGBncdCZ6fK3O0DQJE1QpRKQ5Gkwdxxfq1tib0yUZNlirpzl759erRvZKFSY5sxOZGIl8VudqmGnb+Si7u2r81kV5RRSJFYeK07UJCftMt5kbJSbqBBWpOxzeGXnMgZQaUzb6eOgLEgKoBxvvi41vvS8f2V0vlda7SUw/xZRZKYr9gAQ4pztfoAG5TWyN17isGDq8ojUapXhMBS9YgoAAAYqElEQVR4nO1diV8aybY+WtAIyNKgRkBbOiqrthJ3RTCIGwkSg8bRGJVJ7tz7dGbimMxzTPJm/vV3TjUoQqNoYmhz+ZKf0EAv9fWps9WpaoAmmmiiiSaaaKKJJppoookm9AYGBgb0DxgCiv8bfVU6AAO7MpIYhHASGVEGFaRFFIEJjb6uBsOXgPmh/tDCU7vNhZudfSkQFtNLsSASpigAqiQ1+iobgHmXZIfEEoDwYjnJYGglBf4tgHAaYDGWTgc5Kf9FxAQVLgoA/avvgIkh7Drp8BpEFzrCcpuEP7BFnH8DZFbgcK8z0uir/S5AEUg8639uy/L3vnXoyYFgk0Dot9u8u8mOsC9GhLkiCTMqnQiEjsKOFCQafdn3DzECiwsAijtFW+NZCI8BhCIg94P/rB+QGCt+LpglSM7EcuDDPhVdjr5o7EXfPxhEV8D5Ct9FY7S1P5Ne2cjCXg7kGYia3kBHCrqTAIVlJYyaxiyN2jYHX2Z/zuMem3b2o6rhwQVUH3sRwYY6VTYG0ST3oP6QzRF/HuQtENYiMJ6EhG3f3x8UTV7SNO/zydUz0fSE5AYUpOwHNOMMRkOhJBTewc4B0oF6hYlpEBiMKFD061RHz57M2RlkQvsbC6KN9uyMuZ8FX+bhd9erHPxg3h8b8aKUzCTN76R2qWsIlEWUEKYEDbUlQErmwLmNuwq2iD08NuMVzVLi+U/wQ0kNY7Yl7EY7c4I//TELjo3YGTYPdUbtNqoBgh3fFYbBAL9nYXcYN7zK6+B3u+zvgb03aHrEfjs4bTaSBUJJmSq+Qed4Z8c+YrVz3DnoU67smshxM+WzLcygKfOvzBz8OELD4KUU7cnD2zxGQin7hZpQEuObj6wmk9Eccvd0I3rcIbO5z9T6aHM8UaKH6Cusgz8LIwvez8itf7tR7fh2uPDodyPKvPkswR2SYvic6HzkNrW1Wx2tFyi9dVjb3W3ujdVBpShXsiT3zdG+rdglo2mQldrnfBgQN7e4TjjcSOfkvTN6Tw0VnH5seTkn1XBYe8ymRSenAHcZWUsnYXzYObBpnoPd7Qfem7piyTdBbqr/Ue0xF5+k32jsvpaUC3K6zabXTrsqN74tsS8IvoEIFAa8dJwHaripLS8j/I0Ahe3SR/L4+7b6WCmi2+joDPKDgA+70+clUGzT4PRvoov4EMWG386xIL1EgEXn1M+UVXOb9RascLFpdZv8ESg6gD/PwdunMB9LhUPBhygyeIPn87CLUTQTbargEy1Gt6P1NuJSpMbRbfoPSo2Ax9iRRtNw+AIPiU70AwTezC5bxGc6wtfl4mcZt/vWnFxw023cVFN6QigiG08pIP3twWkZFHn51RMouJ44TduZ/gi3z4n3xtvLSjnc7jCXRDv4xkh6wPvgwm1098EZk1DiQTw+k7jO3TfdVrdUS43xX0EuJBSCPkijxC+5gMz8/A++MeBdTrbevReVodv4C9fA0aHVfz1E1SsvrR/kODNjQa51V29timrAYXztJd6VTEpNXCnjuUa39hZQ3q93tNoWniMzdFuVR+ZvQwuh5zFlgNX8jTC4GBvINrq19YIUjGLNg+h8tsS9Xl9r97fjpbXVavqFWBFYV4dxOCnbKBX4EBw9EhEDiN1zpY3Bb9WNSnCY/s3PtDoXTXsx1iATrn99g4rx3RHaDNkxp4YATlPrHVy662H+Dwqmgc611I2+gO+nB2ChGBT+WrQt5CVhTKKtjOkbk8Jh/B+verrDYQCnrT/f2EbXAwz2hp7IHSHzsJ3u4vG98ILOXpGZ1iPoGMhBt87znWqmv7CtxCQhQh3/fuSFM/MvYkZeUh6vU9ik+6Re9Ag1b2us6FuE740XZOY1P0XfU/qrc2LQ8R8iX73wG4U0DAZN31rrXsLRan7HxXMdKEQ4Aj2HCAz8RyD+BuCIcP/lK4PGm9B2QH13553PaXsKiY2gbplh0GU6hbdHILyhxJ3S+o39l6tA0k1HJJnH6ed52f+rbU63sTZeWMG1gr3dP0fv57X9XZOpz8TRzjetRr5hVhPj3eqWm2841A1jLb/Z4TYVjVGmd+54uLGNvxZKDsSXw1L0FfHS2abZmjZRViHuG4mJ94MiYXCeom/jvo9vjbchM1ark290+TWPZDU+3vyFE6O8X/MODngb3fpaQJ0SSnsZjNoGyLPz9WnfZpNYsuqw395q3ZNL+z+ytro7oVhbljC2OrrFkj7db6+WFuNfKXtxTzkHPht1XrtOtcwY5fLlYBe3EPKqdmKqjZoryMSH7HYYB/FVkMmE+docDmoYfoXsdPS4x8lZ5D8Uqqx+u/uXSytE5QJ5Mdyx1C/pkRnm+41HSunS+KPvvVZuiiQGjH19nfji7zbjltjX19eFvzd2+/FvZ1/fBn7lNJvwM2bt63MCl6YrMK5LZfUgDA57x5bfpD6GcjrkBW916AldbH9JwoHta8SPRIzc19regT/odBtxy2dsNZPgqMR09DgeAxFj7MIfdjtQcCqJcbT9VHnqiB2iA1uSLn0ZAX5PnwKl7lUQSZm+Kk+GE2OqIMZ4K2JMP1UUSNPAzPyvOWCdunOAGTOg6hs1rS/MSJddHyDhrlQ0KjGOGsQAdJiMrZRK58QIJmNfFTHmbQ3BWDoDIWNbi+hOZJi4MjOcV5xh6eqV+dqtV3tT27XEUNX8oHhBDPi6Bkk2yolx/0fr9CgtRIshojdi5KGk6HQM2ytq5AQQ31/1z26QGL4zK3Wl0qHKiLG+8DJ7+Zm5pkd3cjgCyrF1yK4zZgo8k7mj0cflje5qYmrqGOYbH6eNosQ4x8fJil0S4zBXZl4YYxNU0ghd/tDZ8637bebtcZjn/sQLjT4u71nrJwY6jObui64km0LGqzrG+H+VZ2CGyQAqfdhdSoFzyKs3JdM1Q56FuK71nWK1VhJzjfIlq8RqWCWH9VXV0dl0wHKOLwp6REbyf3U2YjBqy0ZG9o4075fP7biOmDZrvcS0tuWqpjJ5LZaWwClXbY/nYHA+qzdmfP7+sZTmN5SOqEEM2Sjl7dsNH/7IdDMx7e8qBAK17rmlpcUzQb7B4Xp4aCWpt750PQp92sRQs4uGaLAOiTFVjVezSU8LwUuhxcBT1MxO3Vnsa6vZO41lxAgXxDi47SGIVkeJmPdQ5vmGyohxb1dp3kiA8xKYxg2U1+QzWzp5H227G5g6EOirWX+Any8WUwfucaez4G61LjqdTj86f+aOAr5zdqCLbH2Ebxatjlb8pKO9p9PpHCe28MMNVUeZpYrDMm+LCss5Wm15dSaWjegwXtq9Jrhlcql21W02u9EZtprNZu7gtBvxnbmHO2/4lmSjzWhGGtvxh7hPN36r7uqujB2ZgRQMJyYgMSZuRUjVZe2aV9AIFPqzOezksdr3isGV1LhGktzhKP0p/7C1rGLP0X4l3GCXCob60gf6riMFY0/3qzpcw8B8oy9D775cG9oyGDe2fhUqBYahB1PihfcldKaCgssLY3rx8riKUQo/o4/hlS7nTlT8iKGa+ZrhFIdZunpgJllaLuHxomHbBtn1BN7qJF+lEiHlqLphMjA1bag1jCFfXyJ/k8AcVJ53ylNOzDQqmTFAiYkO3HeL6wSzj6S20rZluvApVINTp9rEMEiY7l4Qghqm4nAT5byoPt7q0uIwyLlf7r/R9YCNulZTiXUSHTtdq8XzwVBDZlbvXnJmPLiqOMoVDMcUfZ08wx4lVgdUjQBjvrfb3s+kGVlEvYmBk1q96eVdBycdVslQfiCD5GmpgLfkwQgDuknKjPav5UnX/FG8Ws95DWbEu1om89V0A2NTlgpeeO5BSWQ2N1wu/VTLiPOvgkjMn0ViLJ6TGvescLfCEEf7lYFGxs6rBCYwi3H3QPrLWU7a11FUAIU0yu/lbfScGDR+hHLk77mjwFw5zmSgkpcWy0TRT2BQ0EeFazS2/C47d5TD62q5lO+AtgZmsqPSva1HYB57yw7GDJWKlxNT6r52JaGPkjxBERODH/vQEVfK5TswrUkMJGoMal+HtisahgUtlQqGiInjnRH3F4eGevtXvlvjrwMNH63NHKASiJTfSIvnVMsHZtB5a5ttjV06+QwuQuoKkO+rhJPJNJSNhjYS9vBGjFceVLkWkrYGrlE4UxvGucudGTPEqxSvKqIS4703hv8lzRN/Z8zP5PkNYjB79Yotca8GMwIot5oSyTXM5e7MUG2QisSoid+ELZUI6YKY3xcfu2Kv1lE8Jisu2TKlPdUqehub7Wg15ksdidY1qMWLqtQyA59Sz3vnNE7aGCi+JErHn5XXXMvRy2hXW2kTY30Fpdmy2I9OavFCYSRASi+j1yS9yezWAZ9G/GeVsfCcGzQ0MIP9WyjgtosJSahDTjQMdelcs1SlRfPfmT7mXOzE3ox32Mh1qJIYcvS0LBODR3VPeHNvX+5WU79cECNnXEspPdgkBp/56KM8RF2p2r2g4ECo5IY2N+rUwNbWogZnmoFAOTGT/FfPkztjbxq/9AP63yQrAsw/AaYhMTw40JIZZa8+ZqiWt7iLd+o6Xi6IsUO4r/HaFyVGnRY+461BTA1mAJmpgxdjtjQmyyJa/m4lMeg9rIaGk7pYk/J/f0sl52YoytMmBjWwV0sDyxvVVaqVcJeqBBjGjdfzouoY0f/paQRk5Zo1nr4fxhfn1UC/BjEtnrhUHWszJi/fZLXbl7xFAyNd3434WWg0MnxG0UMmqxOj7ZUiuSvDPBWwWKarZQY/2G+7Vs+0v0APViCvjnzqGwRGdfAUhbzkjHZ1wfeF/GIoZOt+TPd2tvZdDUxoyQx6etcw4/5LnY/PglO1vZeyU9Bo/s6n3t6BdI8eMlVCUpGpQzNWFUSWwzN1Wr0vOofWmorGuIyqCeXFPuG5SVhUYp5Q/7HLysjIcz1MUpf/KhYIClfTDpWwBCbROlXpRPm1dmm9w/SOpuIb2GzLjdpFPX4Lg1IKb14PxIDjiTSSzCxE2NVElYbQxKerDTeDQa1VQqymAx4y/lEjx6BBzBQTDPLKm9SIAm90EV3vDtj2Xr+hAl92g4K0BM5PWbUWtmesxopqYPPjHA1TlWippytZyMUWksdrY70zC43goQo7PMM6kkdizm9qgSVwEqwKEBjYw7G2y4Fth9uY9YIh8qcnYLF4OOpgxjPJObejsIzoQfcCjBIxx+YjGj65sQEWlJrp0nryRfA3ic3HRqO7p72nzfT43xIw+0lLfOr8fGJycnZ2dvJ6L8bCKZ8mPTff63It1Mgcfm98zkNizCyhIBuusddltzYQ/yBpxJV2n/Ngc3N1POEtVXszpnY8UsE3+3ekV3azXnnky5BeZrut9uR2T6kZwTo1pcdzPl3l11xKUJks8dQK0XNykzDG7eg6xHjtxY4e/DvE3vATGFWD4LocDoIl0HIyLalSwSdpVycnigIjTc9OnJyfVw3JVh7wBPeQY5zJzFkDWNBAwb/xYmkhQnmTG7XvFW488ZPJ6aC31GkqZIhImT2PBwKkfG88rofXmn2kyVy01LYeQBekDHa+pXqHP+r1OorcoNEJeFqmUMueT02VnA/ydpGr08k4Z+QaTsq+4mMEDD7alv2hpzoJIVXYKYwM1hPUVNNDBH246ErUq6TJeOBmMSk7RpwyMCN2UJLhnI4efhEMv3bQkucsfovGXLbK45mQSo4f3fjp87pclzJ4eJD68dNaWAL98JKJvThI7B3QFdVKyVxHS6Bl8tKFN6BpnrotLXiMU86GHP0ys1RZrNc4RIMAL3lJFbs2jtRqkSUwNXsZJVDqJX6X7hgvqm6WyPT+3TAiqoDx7DZ/AUP8Vu1Bo10qZVQ9uelb0XJZjjNBh/Bl5l3pp0ldRJBFfHyHambjiFKzdUfDaIVPpr1XVO5pXRkpDXhOab6q6VNeLz5vEYcD20OxNzlKoCj1NY07eN7SU4L4KuIscn5TvrvqKKVXXrIpJL/0L+FVNJqNMoyuhEv1gOy8nhbFJ6av1EhR+u/WtFwicBFgjGSe62xS+kX67Lr85uWd/nAlLaO6LXelBQ9XlBKm4wdVMTZVT1s8lolpiboes0vTE/HAbe3z1YN9aHSr6wD2ifrUrxoLTMVbAsTK1/BisXj1NkG0AsVgsG7v18JRX+byGngmKMmuj9IPTRQXEoI6ReZbwdLi1a9mIdAjFWihFI1y9nuFGn4O5vRKDYrzM1uK3SUu+CpY4vzkVkl3c/RLSNi2Stna2+SrvhaBaTrpaBYUfczGqYJizl34Efav1af1Q53OIZsj4M+Dop/A+hKf31HqDTI8yp79bp3JIhkEjLNWbZvLAB2Nr6SqhkjPTkrsrfFZ6d+tMwU+8Cy6zzvycSZJT5XUIX5/l/QPldackL4PMZZz7iLMh1BUEmM2XVomBoW1sL2UVqwnZPp67izqdIXRLJ+QCSm92iWZpiWKC1uUvzXcIcl5awROeVQ9QMOggltPCaqrOKTFJF9mC2kqRqwvmPw6Xj6o4vmSMmSwq4/RJA1Q0eQRhE6h8BMX7fvmharOedlq1Eyc7OlkLF8Tu1k4/D++NDba7npHsu8IyxR3m8RHS8GwbXl8Y06PmreEn3PgewFRLtRCaRr2PfESpxI9EGZSx0sgh7/oew2mz+ulZx/xULuebN6dIamWOg/CwIH+H7c0Ghu4XL6Fklb35s9IvJ7PZ8xDx9oXc1ZrMp2OgD5oTp3EVNjmL/ckM5a4qmnD0sjA8hrAyJaexga00XFEzGRm5ml2ATPcS9aKeCFixoe9ID9fs+tmsPoaMJEWIn3WL8HLHB9Fi3z7SNszxR0lKCzbwWcHf0yXS2JXg4H/lZeVljxmUt2luvXycqL2G7HvCLpC2KeOjxrZ3LqBlmKdBkYKRWKY4fxbKhoL+rvcrXNC1HY2EGGCbj3eKmSIEnoeSThPYR1jf3w7ZjzxU7W8vGDcRpcXo+q3ekzCaAE7/+h6Lml7ind0L69+EvlW3Slw4jWoj0H2/b1xRrPPF3W36mhNkFp8vpJEXiKAtkkt1v3zK4ZgL2CxzKrP4aH/e9MokyNt9BihB6F6CfxCR2wDQYBju5q9R6H52v5kIXHhx/ct4JEzWdGWAxF0McuvbjAmuo58vbQiHTaCKxo26fma/mQJTF1Mk9udmXnjlWcg4aqamaB/dAzjnT0AeLYyoJoNxqSJgOeuXo0nPqsaIxBWJWEs/8WW+ngEOfuDEhcglxd26Dm0kFkCZSzCP6KK5pM6apk1pMUT/2AvzQIr2BZAdAXFZds6P8/Dw+/ITMK87oXDshJ2aaKlZmBZ43NPYGrWUJpxIYBv+GUefAMSRFMPrx8Bt00RVDS5QmwVrdPO3MXH3tmpW9Q2WwKek1NWWkPZR+MAMxFXEKJDfIZt49p3Z3Cb+hb9GDETFPeWt9XPVEtLBVS1ExLFwhAL9qCA53zWyy7qtWRzbxZgJ1f4GwNr/S2BXT+YzO/0oDU3ihIz+Mvlg3RYcPLcUoMci6pWPIH4ybT3chalgOHp8T8flyRnFuZpQbeHSwwfJDTAal8OdjHO21i7WIZeYOi/eqcnLyaXFPsWn1bAZ15MTcwGmaFsDdxo/9+fUjCTy/SGUZ+nmC6Wb/gayBvbib3sGGqFYVDmz3zK1YVvvKezkyfnU3F19mNLPD51MjE5HSzLOxUjgF+9MOLK+QZgZMal5/GA+kGFrpmQF/a28HXBObSQvHzWmsCNjYEbHC+iNN2vzNwgiYnwCByS9o6m4XgbhNSDyEzdCDIp8hBEX6zGvrjQ1/s41p/1Suo31Bt4wFD8X5wMyWWKlbZXFo57I4dZ+iIUgbGjh6xdKuF7Bf05dD6ossgWEZKZtqNSSXgN8G98JG2FBexw0PWJquHnj0CRHkw0fTMYU3zLaLhj+N45jIzs/ko9YyULovaiSfRpYb5/hYKJjjk+Yr/7D63UK7EfoheVgTrH8RbaqPk8vk9nnmLg/WkN9tLpjZSSURhSlEwmB50+oIKOpaEUPKOEAgrH6BafDCjvbXTMaD905mEDg5pj9FvFkN0AvpXoGvherM5Brxf7RsK0Rc9p3Vp1LWRRRkTUJIorUlgDmWjy2SSqBwVIpqqma/8wYHD4FKUgc+ZbQs9+L+LrJy0cXUMffxEjzZc8Ds9s0fjLlujaiP1Du+wsK/K8OjL942iXSrAE6dP5iBhbzQoDEA0tDS1A5nh1AWaQInV5k+M3wC2zi2+hkHyJ/a2TmdT3B9UC99tl298oKICqRghC55lsjrjQiZnnq1WEF/CP79fi1g+nba8BsfMlQtkINejuyMPqAj05ZYVTIdJi6OP/UJf6LwMTMDQ0UK/6kv51JQX+JMi9VHGpEgOZgUxnv8TEhzNgdA+QRyIQDqKyXUOJOVa1CoycpfTyYJfGoRgeQfnTiAH0ssJqI6Gu/FUeOLLiEiFNNNFEE0000UQTTTTRRBNNNNFEE038F+H/AVgzLvPuagTt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AutoShape 6" descr="data:image/png;base64,iVBORw0KGgoAAAANSUhEUgAAARgAAAC0CAMAAAB4+cOfAAABgFBMVEX///80nPkNIX////3///wAAHb+/v8AAHMAAHQAAHgzm/kAGn0AEnsAAHz8//8NIYC3uM/q6vIAAIUADXp8f66PkbTT0+BJTY0AFnwjl/j2///c3eoAEnwAAIfs+P0AAG5mbKP5+P0fKoEAKYsAHozCwtcZlPjg7PQADYGrtdfZ6PXIxt4AKYo1Ya3w8/jf5fWimL4ANo/r//8oMpCdn7yIx/mdzfpIqvjK4/wAI4u62PuXtNdBo/lRU5rQ1eS9yuBedrB7kseovdlXW5UNPZUzTJpAVp9JYKWEkL9Raqqeo8p5gLE6UKGBncdCZ6fK3O0DQJE1QpRKQ5Gkwdxxfq1tib0yUZNlirpzl759erRvZKFSY5sxOZGIl8VudqmGnb+Si7u2r81kV5RRSJFYeK07UJCftMt5kbJSbqBBWpOxzeGXnMgZQaUzb6eOgLEgKoBxvvi41vvS8f2V0vlda7SUw/xZRZKYr9gAQ4pztfoAG5TWyN17isGDq8ojUapXhMBS9YgoAAAYqElEQVR4nO1diV8aybY+WtAIyNKgRkBbOiqrthJ3RTCIGwkSg8bRGJVJ7tz7dGbimMxzTPJm/vV3TjUoQqNoYmhz+ZKf0EAv9fWps9WpaoAmmmiiiSaaaKKJJppoookm9AYGBgb0DxgCiv8bfVU6AAO7MpIYhHASGVEGFaRFFIEJjb6uBsOXgPmh/tDCU7vNhZudfSkQFtNLsSASpigAqiQ1+iobgHmXZIfEEoDwYjnJYGglBf4tgHAaYDGWTgc5Kf9FxAQVLgoA/avvgIkh7Drp8BpEFzrCcpuEP7BFnH8DZFbgcK8z0uir/S5AEUg8639uy/L3vnXoyYFgk0Dot9u8u8mOsC9GhLkiCTMqnQiEjsKOFCQafdn3DzECiwsAijtFW+NZCI8BhCIg94P/rB+QGCt+LpglSM7EcuDDPhVdjr5o7EXfPxhEV8D5Ct9FY7S1P5Ne2cjCXg7kGYia3kBHCrqTAIVlJYyaxiyN2jYHX2Z/zuMem3b2o6rhwQVUH3sRwYY6VTYG0ST3oP6QzRF/HuQtENYiMJ6EhG3f3x8UTV7SNO/zydUz0fSE5AYUpOwHNOMMRkOhJBTewc4B0oF6hYlpEBiMKFD061RHz57M2RlkQvsbC6KN9uyMuZ8FX+bhd9erHPxg3h8b8aKUzCTN76R2qWsIlEWUEKYEDbUlQErmwLmNuwq2iD08NuMVzVLi+U/wQ0kNY7Yl7EY7c4I//TELjo3YGTYPdUbtNqoBgh3fFYbBAL9nYXcYN7zK6+B3u+zvgb03aHrEfjs4bTaSBUJJmSq+Qed4Z8c+YrVz3DnoU67smshxM+WzLcygKfOvzBz8OELD4KUU7cnD2zxGQin7hZpQEuObj6wmk9Eccvd0I3rcIbO5z9T6aHM8UaKH6Cusgz8LIwvez8itf7tR7fh2uPDodyPKvPkswR2SYvic6HzkNrW1Wx2tFyi9dVjb3W3ujdVBpShXsiT3zdG+rdglo2mQldrnfBgQN7e4TjjcSOfkvTN6Tw0VnH5seTkn1XBYe8ymRSenAHcZWUsnYXzYObBpnoPd7Qfem7piyTdBbqr/Ue0xF5+k32jsvpaUC3K6zabXTrsqN74tsS8IvoEIFAa8dJwHaripLS8j/I0Ahe3SR/L4+7b6WCmi2+joDPKDgA+70+clUGzT4PRvoov4EMWG386xIL1EgEXn1M+UVXOb9RascLFpdZv8ESg6gD/PwdunMB9LhUPBhygyeIPn87CLUTQTbargEy1Gt6P1NuJSpMbRbfoPSo2Ax9iRRtNw+AIPiU70AwTezC5bxGc6wtfl4mcZt/vWnFxw023cVFN6QigiG08pIP3twWkZFHn51RMouJ44TduZ/gi3z4n3xtvLSjnc7jCXRDv4xkh6wPvgwm1098EZk1DiQTw+k7jO3TfdVrdUS43xX0EuJBSCPkijxC+5gMz8/A++MeBdTrbevReVodv4C9fA0aHVfz1E1SsvrR/kODNjQa51V29timrAYXztJd6VTEpNXCnjuUa39hZQ3q93tNoWniMzdFuVR+ZvQwuh5zFlgNX8jTC4GBvINrq19YIUjGLNg+h8tsS9Xl9r97fjpbXVavqFWBFYV4dxOCnbKBX4EBw9EhEDiN1zpY3Bb9WNSnCY/s3PtDoXTXsx1iATrn99g4rx3RHaDNkxp4YATlPrHVy662H+Dwqmgc611I2+gO+nB2ChGBT+WrQt5CVhTKKtjOkbk8Jh/B+verrDYQCnrT/f2EbXAwz2hp7IHSHzsJ3u4vG98ILOXpGZ1iPoGMhBt87znWqmv7CtxCQhQh3/fuSFM/MvYkZeUh6vU9ik+6Re9Ag1b2us6FuE740XZOY1P0XfU/qrc2LQ8R8iX73wG4U0DAZN31rrXsLRan7HxXMdKEQ4Aj2HCAz8RyD+BuCIcP/lK4PGm9B2QH13553PaXsKiY2gbplh0GU6hbdHILyhxJ3S+o39l6tA0k1HJJnH6ed52f+rbU63sTZeWMG1gr3dP0fv57X9XZOpz8TRzjetRr5hVhPj3eqWm2841A1jLb/Z4TYVjVGmd+54uLGNvxZKDsSXw1L0FfHS2abZmjZRViHuG4mJ94MiYXCeom/jvo9vjbchM1ark290+TWPZDU+3vyFE6O8X/MODngb3fpaQJ0SSnsZjNoGyLPz9WnfZpNYsuqw395q3ZNL+z+ytro7oVhbljC2OrrFkj7db6+WFuNfKXtxTzkHPht1XrtOtcwY5fLlYBe3EPKqdmKqjZoryMSH7HYYB/FVkMmE+docDmoYfoXsdPS4x8lZ5D8Uqqx+u/uXSytE5QJ5Mdyx1C/pkRnm+41HSunS+KPvvVZuiiQGjH19nfji7zbjltjX19eFvzd2+/FvZ1/fBn7lNJvwM2bt63MCl6YrMK5LZfUgDA57x5bfpD6GcjrkBW916AldbH9JwoHta8SPRIzc19regT/odBtxy2dsNZPgqMR09DgeAxFj7MIfdjtQcCqJcbT9VHnqiB2iA1uSLn0ZAX5PnwKl7lUQSZm+Kk+GE2OqIMZ4K2JMP1UUSNPAzPyvOWCdunOAGTOg6hs1rS/MSJddHyDhrlQ0KjGOGsQAdJiMrZRK58QIJmNfFTHmbQ3BWDoDIWNbi+hOZJi4MjOcV5xh6eqV+dqtV3tT27XEUNX8oHhBDPi6Bkk2yolx/0fr9CgtRIshojdi5KGk6HQM2ytq5AQQ31/1z26QGL4zK3Wl0qHKiLG+8DJ7+Zm5pkd3cjgCyrF1yK4zZgo8k7mj0cflje5qYmrqGOYbH6eNosQ4x8fJil0S4zBXZl4YYxNU0ghd/tDZ8637bebtcZjn/sQLjT4u71nrJwY6jObui64km0LGqzrG+H+VZ2CGyQAqfdhdSoFzyKs3JdM1Q56FuK71nWK1VhJzjfIlq8RqWCWH9VXV0dl0wHKOLwp6REbyf3U2YjBqy0ZG9o4075fP7biOmDZrvcS0tuWqpjJ5LZaWwClXbY/nYHA+qzdmfP7+sZTmN5SOqEEM2Sjl7dsNH/7IdDMx7e8qBAK17rmlpcUzQb7B4Xp4aCWpt750PQp92sRQs4uGaLAOiTFVjVezSU8LwUuhxcBT1MxO3Vnsa6vZO41lxAgXxDi47SGIVkeJmPdQ5vmGyohxb1dp3kiA8xKYxg2U1+QzWzp5H227G5g6EOirWX+Any8WUwfucaez4G61LjqdTj86f+aOAr5zdqCLbH2Ebxatjlb8pKO9p9PpHCe28MMNVUeZpYrDMm+LCss5Wm15dSaWjegwXtq9Jrhlcql21W02u9EZtprNZu7gtBvxnbmHO2/4lmSjzWhGGtvxh7hPN36r7uqujB2ZgRQMJyYgMSZuRUjVZe2aV9AIFPqzOezksdr3isGV1LhGktzhKP0p/7C1rGLP0X4l3GCXCob60gf6riMFY0/3qzpcw8B8oy9D775cG9oyGDe2fhUqBYahB1PihfcldKaCgssLY3rx8riKUQo/o4/hlS7nTlT8iKGa+ZrhFIdZunpgJllaLuHxomHbBtn1BN7qJF+lEiHlqLphMjA1bag1jCFfXyJ/k8AcVJ53ylNOzDQqmTFAiYkO3HeL6wSzj6S20rZluvApVINTp9rEMEiY7l4Qghqm4nAT5byoPt7q0uIwyLlf7r/R9YCNulZTiXUSHTtdq8XzwVBDZlbvXnJmPLiqOMoVDMcUfZ08wx4lVgdUjQBjvrfb3s+kGVlEvYmBk1q96eVdBycdVslQfiCD5GmpgLfkwQgDuknKjPav5UnX/FG8Ws95DWbEu1om89V0A2NTlgpeeO5BSWQ2N1wu/VTLiPOvgkjMn0ViLJ6TGvescLfCEEf7lYFGxs6rBCYwi3H3QPrLWU7a11FUAIU0yu/lbfScGDR+hHLk77mjwFw5zmSgkpcWy0TRT2BQ0EeFazS2/C47d5TD62q5lO+AtgZmsqPSva1HYB57yw7GDJWKlxNT6r52JaGPkjxBERODH/vQEVfK5TswrUkMJGoMal+HtisahgUtlQqGiInjnRH3F4eGevtXvlvjrwMNH63NHKASiJTfSIvnVMsHZtB5a5ttjV06+QwuQuoKkO+rhJPJNJSNhjYS9vBGjFceVLkWkrYGrlE4UxvGucudGTPEqxSvKqIS4703hv8lzRN/Z8zP5PkNYjB79Yotca8GMwIot5oSyTXM5e7MUG2QisSoid+ELZUI6YKY3xcfu2Kv1lE8Jisu2TKlPdUqehub7Wg15ksdidY1qMWLqtQyA59Sz3vnNE7aGCi+JErHn5XXXMvRy2hXW2kTY30Fpdmy2I9OavFCYSRASi+j1yS9yezWAZ9G/GeVsfCcGzQ0MIP9WyjgtosJSahDTjQMdelcs1SlRfPfmT7mXOzE3ox32Mh1qJIYcvS0LBODR3VPeHNvX+5WU79cECNnXEspPdgkBp/56KM8RF2p2r2g4ECo5IY2N+rUwNbWogZnmoFAOTGT/FfPkztjbxq/9AP63yQrAsw/AaYhMTw40JIZZa8+ZqiWt7iLd+o6Xi6IsUO4r/HaFyVGnRY+461BTA1mAJmpgxdjtjQmyyJa/m4lMeg9rIaGk7pYk/J/f0sl52YoytMmBjWwV0sDyxvVVaqVcJeqBBjGjdfzouoY0f/paQRk5Zo1nr4fxhfn1UC/BjEtnrhUHWszJi/fZLXbl7xFAyNd3434WWg0MnxG0UMmqxOj7ZUiuSvDPBWwWKarZQY/2G+7Vs+0v0APViCvjnzqGwRGdfAUhbzkjHZ1wfeF/GIoZOt+TPd2tvZdDUxoyQx6etcw4/5LnY/PglO1vZeyU9Bo/s6n3t6BdI8eMlVCUpGpQzNWFUSWwzN1Wr0vOofWmorGuIyqCeXFPuG5SVhUYp5Q/7HLysjIcz1MUpf/KhYIClfTDpWwBCbROlXpRPm1dmm9w/SOpuIb2GzLjdpFPX4Lg1IKb14PxIDjiTSSzCxE2NVElYbQxKerDTeDQa1VQqymAx4y/lEjx6BBzBQTDPLKm9SIAm90EV3vDtj2Xr+hAl92g4K0BM5PWbUWtmesxopqYPPjHA1TlWippytZyMUWksdrY70zC43goQo7PMM6kkdizm9qgSVwEqwKEBjYw7G2y4Fth9uY9YIh8qcnYLF4OOpgxjPJObejsIzoQfcCjBIxx+YjGj65sQEWlJrp0nryRfA3ic3HRqO7p72nzfT43xIw+0lLfOr8fGJycnZ2dvJ6L8bCKZ8mPTff63It1Mgcfm98zkNizCyhIBuusddltzYQ/yBpxJV2n/Ngc3N1POEtVXszpnY8UsE3+3ekV3azXnnky5BeZrut9uR2T6kZwTo1pcdzPl3l11xKUJks8dQK0XNykzDG7eg6xHjtxY4e/DvE3vATGFWD4LocDoIl0HIyLalSwSdpVycnigIjTc9OnJyfVw3JVh7wBPeQY5zJzFkDWNBAwb/xYmkhQnmTG7XvFW488ZPJ6aC31GkqZIhImT2PBwKkfG88rofXmn2kyVy01LYeQBekDHa+pXqHP+r1OorcoNEJeFqmUMueT02VnA/ydpGr08k4Z+QaTsq+4mMEDD7alv2hpzoJIVXYKYwM1hPUVNNDBH246ErUq6TJeOBmMSk7RpwyMCN2UJLhnI4efhEMv3bQkucsfovGXLbK45mQSo4f3fjp87pclzJ4eJD68dNaWAL98JKJvThI7B3QFdVKyVxHS6Bl8tKFN6BpnrotLXiMU86GHP0ys1RZrNc4RIMAL3lJFbs2jtRqkSUwNXsZJVDqJX6X7hgvqm6WyPT+3TAiqoDx7DZ/AUP8Vu1Bo10qZVQ9uelb0XJZjjNBh/Bl5l3pp0ldRJBFfHyHambjiFKzdUfDaIVPpr1XVO5pXRkpDXhOab6q6VNeLz5vEYcD20OxNzlKoCj1NY07eN7SU4L4KuIscn5TvrvqKKVXXrIpJL/0L+FVNJqNMoyuhEv1gOy8nhbFJ6av1EhR+u/WtFwicBFgjGSe62xS+kX67Lr85uWd/nAlLaO6LXelBQ9XlBKm4wdVMTZVT1s8lolpiboes0vTE/HAbe3z1YN9aHSr6wD2ifrUrxoLTMVbAsTK1/BisXj1NkG0AsVgsG7v18JRX+byGngmKMmuj9IPTRQXEoI6ReZbwdLi1a9mIdAjFWihFI1y9nuFGn4O5vRKDYrzM1uK3SUu+CpY4vzkVkl3c/RLSNi2Stna2+SrvhaBaTrpaBYUfczGqYJizl34Efav1af1Q53OIZsj4M+Dop/A+hKf31HqDTI8yp79bp3JIhkEjLNWbZvLAB2Nr6SqhkjPTkrsrfFZ6d+tMwU+8Cy6zzvycSZJT5XUIX5/l/QPldackL4PMZZz7iLMh1BUEmM2XVomBoW1sL2UVqwnZPp67izqdIXRLJ+QCSm92iWZpiWKC1uUvzXcIcl5awROeVQ9QMOggltPCaqrOKTFJF9mC2kqRqwvmPw6Xj6o4vmSMmSwq4/RJA1Q0eQRhE6h8BMX7fvmharOedlq1Eyc7OlkLF8Tu1k4/D++NDba7npHsu8IyxR3m8RHS8GwbXl8Y06PmreEn3PgewFRLtRCaRr2PfESpxI9EGZSx0sgh7/oew2mz+ulZx/xULuebN6dIamWOg/CwIH+H7c0Ghu4XL6Fklb35s9IvJ7PZ8xDx9oXc1ZrMp2OgD5oTp3EVNjmL/ckM5a4qmnD0sjA8hrAyJaexga00XFEzGRm5ml2ATPcS9aKeCFixoe9ID9fs+tmsPoaMJEWIn3WL8HLHB9Fi3z7SNszxR0lKCzbwWcHf0yXS2JXg4H/lZeVljxmUt2luvXycqL2G7HvCLpC2KeOjxrZ3LqBlmKdBkYKRWKY4fxbKhoL+rvcrXNC1HY2EGGCbj3eKmSIEnoeSThPYR1jf3w7ZjzxU7W8vGDcRpcXo+q3ekzCaAE7/+h6Lml7ind0L69+EvlW3Slw4jWoj0H2/b1xRrPPF3W36mhNkFp8vpJEXiKAtkkt1v3zK4ZgL2CxzKrP4aH/e9MokyNt9BihB6F6CfxCR2wDQYBju5q9R6H52v5kIXHhx/ct4JEzWdGWAxF0McuvbjAmuo58vbQiHTaCKxo26fma/mQJTF1Mk9udmXnjlWcg4aqamaB/dAzjnT0AeLYyoJoNxqSJgOeuXo0nPqsaIxBWJWEs/8WW+ngEOfuDEhcglxd26Dm0kFkCZSzCP6KK5pM6apk1pMUT/2AvzQIr2BZAdAXFZds6P8/Dw+/ITMK87oXDshJ2aaKlZmBZ43NPYGrWUJpxIYBv+GUefAMSRFMPrx8Bt00RVDS5QmwVrdPO3MXH3tmpW9Q2WwKek1NWWkPZR+MAMxFXEKJDfIZt49p3Z3Cb+hb9GDETFPeWt9XPVEtLBVS1ExLFwhAL9qCA53zWyy7qtWRzbxZgJ1f4GwNr/S2BXT+YzO/0oDU3ihIz+Mvlg3RYcPLcUoMci6pWPIH4ybT3chalgOHp8T8flyRnFuZpQbeHSwwfJDTAal8OdjHO21i7WIZeYOi/eqcnLyaXFPsWn1bAZ15MTcwGmaFsDdxo/9+fUjCTy/SGUZ+nmC6Wb/gayBvbib3sGGqFYVDmz3zK1YVvvKezkyfnU3F19mNLPD51MjE5HSzLOxUjgF+9MOLK+QZgZMal5/GA+kGFrpmQF/a28HXBObSQvHzWmsCNjYEbHC+iNN2vzNwgiYnwCByS9o6m4XgbhNSDyEzdCDIp8hBEX6zGvrjQ1/s41p/1Suo31Bt4wFD8X5wMyWWKlbZXFo57I4dZ+iIUgbGjh6xdKuF7Bf05dD6ossgWEZKZtqNSSXgN8G98JG2FBexw0PWJquHnj0CRHkw0fTMYU3zLaLhj+N45jIzs/ko9YyULovaiSfRpYb5/hYKJjjk+Yr/7D63UK7EfoheVgTrH8RbaqPk8vk9nnmLg/WkN9tLpjZSSURhSlEwmB50+oIKOpaEUPKOEAgrH6BafDCjvbXTMaD905mEDg5pj9FvFkN0AvpXoGvherM5Brxf7RsK0Rc9p3Vp1LWRRRkTUJIorUlgDmWjy2SSqBwVIpqqma/8wYHD4FKUgc+ZbQs9+L+LrJy0cXUMffxEjzZc8Ds9s0fjLlujaiP1Du+wsK/K8OjL942iXSrAE6dP5iBhbzQoDEA0tDS1A5nh1AWaQInV5k+M3wC2zi2+hkHyJ/a2TmdT3B9UC99tl298oKICqRghC55lsjrjQiZnnq1WEF/CP79fi1g+nba8BsfMlQtkINejuyMPqAj05ZYVTIdJi6OP/UJf6LwMTMDQ0UK/6kv51JQX+JMi9VHGpEgOZgUxnv8TEhzNgdA+QRyIQDqKyXUOJOVa1CoycpfTyYJfGoRgeQfnTiAH0ssJqI6Gu/FUeOLLiEiFNNNFEE0000UQTTTTRRBNNNNFEE038F+H/AVgzLvPuagTt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779" y="3697147"/>
            <a:ext cx="2667000" cy="1714500"/>
          </a:xfrm>
          <a:prstGeom prst="rect">
            <a:avLst/>
          </a:prstGeom>
        </p:spPr>
      </p:pic>
      <p:pic>
        <p:nvPicPr>
          <p:cNvPr id="9" name="Picture 8" descr="A picture containing text, clock, clipart, vector graphics&#10;&#10;Description automatically generated">
            <a:extLst>
              <a:ext uri="{FF2B5EF4-FFF2-40B4-BE49-F238E27FC236}">
                <a16:creationId xmlns:a16="http://schemas.microsoft.com/office/drawing/2014/main" id="{54443464-CCFB-484A-AE2A-028C14BD98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412" y="4157023"/>
            <a:ext cx="2674289" cy="1335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134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5D0942-F09C-462C-AD23-FC6752F34AF9}"/>
              </a:ext>
            </a:extLst>
          </p:cNvPr>
          <p:cNvCxnSpPr/>
          <p:nvPr/>
        </p:nvCxnSpPr>
        <p:spPr>
          <a:xfrm flipH="1" flipV="1">
            <a:off x="3488710" y="1991735"/>
            <a:ext cx="1219200" cy="45720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31D53C9-7349-4204-99F3-C5BE7E989D71}"/>
              </a:ext>
            </a:extLst>
          </p:cNvPr>
          <p:cNvCxnSpPr>
            <a:cxnSpLocks/>
          </p:cNvCxnSpPr>
          <p:nvPr/>
        </p:nvCxnSpPr>
        <p:spPr>
          <a:xfrm flipV="1">
            <a:off x="7455610" y="1835653"/>
            <a:ext cx="1219200" cy="45720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92EDD1A-8098-49DE-98D0-2E9046AA0F36}"/>
              </a:ext>
            </a:extLst>
          </p:cNvPr>
          <p:cNvSpPr/>
          <p:nvPr/>
        </p:nvSpPr>
        <p:spPr>
          <a:xfrm>
            <a:off x="3970896" y="1442106"/>
            <a:ext cx="4112314" cy="2286000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Oil Spill Models Predict: 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Fate &amp; Transport of Oil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633D08D-1601-49F0-B9BE-E994BB99CE11}"/>
              </a:ext>
            </a:extLst>
          </p:cNvPr>
          <p:cNvCxnSpPr>
            <a:cxnSpLocks/>
          </p:cNvCxnSpPr>
          <p:nvPr/>
        </p:nvCxnSpPr>
        <p:spPr>
          <a:xfrm flipH="1" flipV="1">
            <a:off x="2720494" y="2525075"/>
            <a:ext cx="1264238" cy="1859389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F32830D-C196-464B-8C30-BEABC9949ED7}"/>
              </a:ext>
            </a:extLst>
          </p:cNvPr>
          <p:cNvCxnSpPr>
            <a:cxnSpLocks/>
          </p:cNvCxnSpPr>
          <p:nvPr/>
        </p:nvCxnSpPr>
        <p:spPr>
          <a:xfrm flipH="1" flipV="1">
            <a:off x="1214259" y="3158194"/>
            <a:ext cx="452567" cy="103297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37379-6593-4DF2-A683-3B6D54856C2D}"/>
              </a:ext>
            </a:extLst>
          </p:cNvPr>
          <p:cNvCxnSpPr>
            <a:cxnSpLocks/>
          </p:cNvCxnSpPr>
          <p:nvPr/>
        </p:nvCxnSpPr>
        <p:spPr>
          <a:xfrm flipV="1">
            <a:off x="1257253" y="2071459"/>
            <a:ext cx="886322" cy="1027295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CC15F80-8F3E-46E2-A0F7-A7F4EF26196B}"/>
              </a:ext>
            </a:extLst>
          </p:cNvPr>
          <p:cNvCxnSpPr>
            <a:cxnSpLocks/>
          </p:cNvCxnSpPr>
          <p:nvPr/>
        </p:nvCxnSpPr>
        <p:spPr>
          <a:xfrm flipV="1">
            <a:off x="7191871" y="2469196"/>
            <a:ext cx="2496589" cy="198963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AD62B75-E83B-43A0-AB46-D5734CCF5C7A}"/>
              </a:ext>
            </a:extLst>
          </p:cNvPr>
          <p:cNvCxnSpPr>
            <a:cxnSpLocks/>
          </p:cNvCxnSpPr>
          <p:nvPr/>
        </p:nvCxnSpPr>
        <p:spPr>
          <a:xfrm flipH="1" flipV="1">
            <a:off x="10034853" y="2184575"/>
            <a:ext cx="581090" cy="88430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B5AC51C-1E1F-4010-B0DF-B013D571658A}"/>
              </a:ext>
            </a:extLst>
          </p:cNvPr>
          <p:cNvCxnSpPr>
            <a:cxnSpLocks/>
          </p:cNvCxnSpPr>
          <p:nvPr/>
        </p:nvCxnSpPr>
        <p:spPr>
          <a:xfrm flipV="1">
            <a:off x="8800681" y="4506854"/>
            <a:ext cx="1524717" cy="895327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082010A6-47AC-4784-83C3-DEDAFC2FE88E}"/>
              </a:ext>
            </a:extLst>
          </p:cNvPr>
          <p:cNvCxnSpPr>
            <a:cxnSpLocks/>
          </p:cNvCxnSpPr>
          <p:nvPr/>
        </p:nvCxnSpPr>
        <p:spPr>
          <a:xfrm flipV="1">
            <a:off x="10650778" y="3454078"/>
            <a:ext cx="76937" cy="73709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BC253C45-3040-4053-B334-29E32E445E9B}"/>
              </a:ext>
            </a:extLst>
          </p:cNvPr>
          <p:cNvSpPr/>
          <p:nvPr/>
        </p:nvSpPr>
        <p:spPr>
          <a:xfrm>
            <a:off x="8312454" y="990600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Fate (Weathering)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6178987-268E-4F83-9385-DB0F809F7D83}"/>
              </a:ext>
            </a:extLst>
          </p:cNvPr>
          <p:cNvSpPr/>
          <p:nvPr/>
        </p:nvSpPr>
        <p:spPr>
          <a:xfrm>
            <a:off x="1214259" y="999067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Transport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B056BC1-CB4D-4193-BAE5-F1FBD1C3FD2F}"/>
              </a:ext>
            </a:extLst>
          </p:cNvPr>
          <p:cNvSpPr/>
          <p:nvPr/>
        </p:nvSpPr>
        <p:spPr>
          <a:xfrm>
            <a:off x="368004" y="2621854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Advection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365D177-BE20-4D23-B4D7-12BCFE60E237}"/>
              </a:ext>
            </a:extLst>
          </p:cNvPr>
          <p:cNvSpPr/>
          <p:nvPr/>
        </p:nvSpPr>
        <p:spPr>
          <a:xfrm>
            <a:off x="2259013" y="2925609"/>
            <a:ext cx="1789221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Dispersion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9D325BD-EDE4-4056-A161-61337AA75EBF}"/>
              </a:ext>
            </a:extLst>
          </p:cNvPr>
          <p:cNvSpPr/>
          <p:nvPr/>
        </p:nvSpPr>
        <p:spPr>
          <a:xfrm>
            <a:off x="3153623" y="416116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Spreading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CBB01AE-D590-4354-80FF-CBAA3F5AB8BD}"/>
              </a:ext>
            </a:extLst>
          </p:cNvPr>
          <p:cNvSpPr/>
          <p:nvPr/>
        </p:nvSpPr>
        <p:spPr>
          <a:xfrm>
            <a:off x="368004" y="3922493"/>
            <a:ext cx="2495890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Sedimentation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D3B1BC7-8811-4533-A4D8-FA9A0637F792}"/>
              </a:ext>
            </a:extLst>
          </p:cNvPr>
          <p:cNvSpPr/>
          <p:nvPr/>
        </p:nvSpPr>
        <p:spPr>
          <a:xfrm>
            <a:off x="7808520" y="4817820"/>
            <a:ext cx="21028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Evaporation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3A4CFA5-F5A2-40F9-B86C-2C67DC8D6B3A}"/>
              </a:ext>
            </a:extLst>
          </p:cNvPr>
          <p:cNvSpPr/>
          <p:nvPr/>
        </p:nvSpPr>
        <p:spPr>
          <a:xfrm>
            <a:off x="9586944" y="2664043"/>
            <a:ext cx="2452714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Emulsification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F0FA16F-DF5B-400D-8E36-218354FFE1F3}"/>
              </a:ext>
            </a:extLst>
          </p:cNvPr>
          <p:cNvSpPr/>
          <p:nvPr/>
        </p:nvSpPr>
        <p:spPr>
          <a:xfrm>
            <a:off x="6276278" y="3970514"/>
            <a:ext cx="1976291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Dissolution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D8F9A13-B759-4EBB-AEB7-FA201B8F3965}"/>
              </a:ext>
            </a:extLst>
          </p:cNvPr>
          <p:cNvSpPr/>
          <p:nvPr/>
        </p:nvSpPr>
        <p:spPr>
          <a:xfrm>
            <a:off x="9214887" y="3899315"/>
            <a:ext cx="2452715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Biodegradation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993A26B-9DF0-4876-84A8-B60699B39D71}"/>
              </a:ext>
            </a:extLst>
          </p:cNvPr>
          <p:cNvSpPr/>
          <p:nvPr/>
        </p:nvSpPr>
        <p:spPr>
          <a:xfrm>
            <a:off x="7767107" y="3048973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Photo-Oxidation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4" y="289612"/>
            <a:ext cx="7715206" cy="96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6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EB68F55-1DA7-4C18-8305-93F8A86BFB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206370"/>
              </p:ext>
            </p:extLst>
          </p:nvPr>
        </p:nvGraphicFramePr>
        <p:xfrm>
          <a:off x="1119902" y="753534"/>
          <a:ext cx="10464141" cy="5046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424" y="309720"/>
            <a:ext cx="8832614" cy="110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52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1" y="614108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Baseline</a:t>
            </a:r>
            <a:r>
              <a:rPr lang="en-US" sz="3600" dirty="0"/>
              <a:t>: Ice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991" y="1535272"/>
            <a:ext cx="6188227" cy="4572000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400" dirty="0"/>
              <a:t>Simulate future data about ice conditions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Operate independent of oil spill models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Essential for estimating spreading &amp; </a:t>
            </a:r>
            <a:br>
              <a:rPr lang="en-US" sz="2000" b="0" dirty="0"/>
            </a:br>
            <a:r>
              <a:rPr lang="en-US" sz="2000" b="0" dirty="0"/>
              <a:t>transportation of oil in ice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May be coupled with ocean, land, and/or atmosphere models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Provide long-term, seasonal, &amp; short-term forecasts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Operate at global / climate (&gt; 1 – 2 km) &amp; “sub grid” scales (&lt; 1 km)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9B4265-CD5D-4F43-88AE-56F306BF4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" r="3462" b="14234"/>
          <a:stretch/>
        </p:blipFill>
        <p:spPr bwMode="auto">
          <a:xfrm>
            <a:off x="6876228" y="1535272"/>
            <a:ext cx="4582980" cy="432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913972-A5B4-43B8-8A5F-18396DC00C49}"/>
              </a:ext>
            </a:extLst>
          </p:cNvPr>
          <p:cNvSpPr/>
          <p:nvPr/>
        </p:nvSpPr>
        <p:spPr>
          <a:xfrm>
            <a:off x="7617487" y="5942842"/>
            <a:ext cx="457451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Image Source: https://arcticdomainawarenesscenter.org/P08_HIOMAS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408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08" y="651715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/>
              <a:t>: Ice Models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69A16DF-9019-40A2-B09C-0E26C74C6C2A}"/>
              </a:ext>
            </a:extLst>
          </p:cNvPr>
          <p:cNvCxnSpPr>
            <a:cxnSpLocks/>
            <a:stCxn id="10" idx="2"/>
            <a:endCxn id="21" idx="6"/>
          </p:cNvCxnSpPr>
          <p:nvPr/>
        </p:nvCxnSpPr>
        <p:spPr>
          <a:xfrm flipH="1">
            <a:off x="3194922" y="2744814"/>
            <a:ext cx="917832" cy="302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DAF4045-8F7F-47D2-9C7D-E6B51E221B7E}"/>
              </a:ext>
            </a:extLst>
          </p:cNvPr>
          <p:cNvCxnSpPr>
            <a:cxnSpLocks/>
            <a:stCxn id="10" idx="6"/>
            <a:endCxn id="19" idx="2"/>
          </p:cNvCxnSpPr>
          <p:nvPr/>
        </p:nvCxnSpPr>
        <p:spPr>
          <a:xfrm flipV="1">
            <a:off x="8085045" y="2714374"/>
            <a:ext cx="787145" cy="30440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92EDD1A-8098-49DE-98D0-2E9046AA0F36}"/>
              </a:ext>
            </a:extLst>
          </p:cNvPr>
          <p:cNvSpPr/>
          <p:nvPr/>
        </p:nvSpPr>
        <p:spPr>
          <a:xfrm>
            <a:off x="4112754" y="1601814"/>
            <a:ext cx="3972291" cy="2286000"/>
          </a:xfrm>
          <a:prstGeom prst="ellipse">
            <a:avLst/>
          </a:prstGeom>
          <a:solidFill>
            <a:schemeClr val="accent4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 Models Predict: Future Ice Conditions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C0E473D-3BF7-4AE4-B3EE-7F9A35FA82C5}"/>
              </a:ext>
            </a:extLst>
          </p:cNvPr>
          <p:cNvSpPr/>
          <p:nvPr/>
        </p:nvSpPr>
        <p:spPr>
          <a:xfrm>
            <a:off x="4757462" y="4118028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Biogeochemistry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E89F1CA-2650-493F-8E6C-356417581108}"/>
              </a:ext>
            </a:extLst>
          </p:cNvPr>
          <p:cNvCxnSpPr>
            <a:cxnSpLocks/>
            <a:stCxn id="10" idx="4"/>
            <a:endCxn id="20" idx="0"/>
          </p:cNvCxnSpPr>
          <p:nvPr/>
        </p:nvCxnSpPr>
        <p:spPr>
          <a:xfrm flipH="1">
            <a:off x="6096000" y="3887814"/>
            <a:ext cx="2900" cy="23021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FC6B5380-A84C-4AD4-96DA-D486F5597DDA}"/>
              </a:ext>
            </a:extLst>
          </p:cNvPr>
          <p:cNvSpPr/>
          <p:nvPr/>
        </p:nvSpPr>
        <p:spPr>
          <a:xfrm>
            <a:off x="2567300" y="342900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Thickness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B26FC66-7FF1-450C-A180-20936DF8F37B}"/>
              </a:ext>
            </a:extLst>
          </p:cNvPr>
          <p:cNvSpPr/>
          <p:nvPr/>
        </p:nvSpPr>
        <p:spPr>
          <a:xfrm>
            <a:off x="493732" y="3831532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Ridges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A32631A-1EE2-4C66-A61D-4F0B53F1A756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1351876" y="3429000"/>
            <a:ext cx="199696" cy="402532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DEBA9E-C41E-4613-8058-61B9F74B2CAE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2454788" y="3181892"/>
            <a:ext cx="363857" cy="404198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632B934-A061-422D-94D4-1317CE3AC218}"/>
              </a:ext>
            </a:extLst>
          </p:cNvPr>
          <p:cNvCxnSpPr>
            <a:cxnSpLocks/>
          </p:cNvCxnSpPr>
          <p:nvPr/>
        </p:nvCxnSpPr>
        <p:spPr>
          <a:xfrm flipH="1" flipV="1">
            <a:off x="2146462" y="3429000"/>
            <a:ext cx="511906" cy="1525614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BCD80E5-BA78-490D-8639-99B6B8D79609}"/>
              </a:ext>
            </a:extLst>
          </p:cNvPr>
          <p:cNvCxnSpPr>
            <a:cxnSpLocks/>
          </p:cNvCxnSpPr>
          <p:nvPr/>
        </p:nvCxnSpPr>
        <p:spPr>
          <a:xfrm flipV="1">
            <a:off x="8848075" y="3260802"/>
            <a:ext cx="532182" cy="514905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67FE7C4-DBC9-4369-B8C5-F01A8E426998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10744200" y="3114969"/>
            <a:ext cx="225069" cy="71203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7E0A465-5601-496C-8F29-89D2241EBF31}"/>
              </a:ext>
            </a:extLst>
          </p:cNvPr>
          <p:cNvCxnSpPr>
            <a:cxnSpLocks/>
          </p:cNvCxnSpPr>
          <p:nvPr/>
        </p:nvCxnSpPr>
        <p:spPr>
          <a:xfrm flipV="1">
            <a:off x="9630975" y="3260802"/>
            <a:ext cx="519187" cy="1863731"/>
          </a:xfrm>
          <a:prstGeom prst="line">
            <a:avLst/>
          </a:prstGeom>
          <a:ln w="57150">
            <a:solidFill>
              <a:schemeClr val="accent4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190D90E9-990C-4501-92D6-D232EEC4AC8F}"/>
              </a:ext>
            </a:extLst>
          </p:cNvPr>
          <p:cNvSpPr/>
          <p:nvPr/>
        </p:nvSpPr>
        <p:spPr>
          <a:xfrm>
            <a:off x="8872190" y="1877788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Physics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07A8841-3229-47C1-B870-4DE4A949D3A1}"/>
              </a:ext>
            </a:extLst>
          </p:cNvPr>
          <p:cNvSpPr/>
          <p:nvPr/>
        </p:nvSpPr>
        <p:spPr>
          <a:xfrm>
            <a:off x="517847" y="1911252"/>
            <a:ext cx="2677075" cy="16731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Morphology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15135C-28E6-4B2D-8808-6AA9CBBE8D18}"/>
              </a:ext>
            </a:extLst>
          </p:cNvPr>
          <p:cNvSpPr/>
          <p:nvPr/>
        </p:nvSpPr>
        <p:spPr>
          <a:xfrm>
            <a:off x="2026830" y="4748788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Floe Size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5DB3BC-D52B-46C3-8F41-1DBA2B93B854}"/>
              </a:ext>
            </a:extLst>
          </p:cNvPr>
          <p:cNvSpPr/>
          <p:nvPr/>
        </p:nvSpPr>
        <p:spPr>
          <a:xfrm>
            <a:off x="7644117" y="3451361"/>
            <a:ext cx="2010973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Ice-Atmosphere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6B1A7B9C-A47C-4252-9E5E-235905A979BD}"/>
              </a:ext>
            </a:extLst>
          </p:cNvPr>
          <p:cNvSpPr/>
          <p:nvPr/>
        </p:nvSpPr>
        <p:spPr>
          <a:xfrm>
            <a:off x="8497111" y="4748788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Ice-Ocean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DED6F8E-2552-410E-A993-79C30183E2B3}"/>
              </a:ext>
            </a:extLst>
          </p:cNvPr>
          <p:cNvSpPr/>
          <p:nvPr/>
        </p:nvSpPr>
        <p:spPr>
          <a:xfrm>
            <a:off x="10111125" y="3827000"/>
            <a:ext cx="1716288" cy="107268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6A75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Growth &amp; Melt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6FB001-716C-4E6B-BBB9-E8A5BEBD4B18}"/>
              </a:ext>
            </a:extLst>
          </p:cNvPr>
          <p:cNvSpPr txBox="1"/>
          <p:nvPr/>
        </p:nvSpPr>
        <p:spPr>
          <a:xfrm>
            <a:off x="4424036" y="6290846"/>
            <a:ext cx="33439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Source: Adapted from Sea Ice Model Provenance Diagram by Andrew Roberts, Elizabeth Hunke, Bonnie Brown, and Nicole Jeffery </a:t>
            </a:r>
          </a:p>
        </p:txBody>
      </p:sp>
    </p:spTree>
    <p:extLst>
      <p:ext uri="{BB962C8B-B14F-4D97-AF65-F5344CB8AC3E}">
        <p14:creationId xmlns:p14="http://schemas.microsoft.com/office/powerpoint/2010/main" val="583046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33417-0513-4E60-B29A-8E8C22494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08" y="480974"/>
            <a:ext cx="10515600" cy="593726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3600" dirty="0">
                <a:solidFill>
                  <a:srgbClr val="E4E8EE"/>
                </a:solidFill>
                <a:latin typeface="Calibri" panose="020F0502020204030204"/>
              </a:rPr>
              <a:t>Baseline </a:t>
            </a:r>
            <a:r>
              <a:rPr lang="en-US" sz="3600" dirty="0"/>
              <a:t>: Ice Observing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C4BF1-F134-49B7-BAD3-AAC84DC72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1188445"/>
            <a:ext cx="6640163" cy="4572000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en-US" sz="2400" dirty="0"/>
              <a:t>Use satellite resources to identify sea ice: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Concentration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Velocity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Thickness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Information availability based on: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Satellite orbits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Radar calibration times </a:t>
            </a:r>
          </a:p>
          <a:p>
            <a:pPr lvl="1">
              <a:spcAft>
                <a:spcPts val="0"/>
              </a:spcAft>
            </a:pPr>
            <a:r>
              <a:rPr lang="en-US" sz="2000" b="0" dirty="0"/>
              <a:t>Environmental conditions (e.g., clouds)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Can provide high resolution data (~10 m)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Use sea ice / hydrodynamic models to predict future conditions </a:t>
            </a:r>
          </a:p>
          <a:p>
            <a:pPr>
              <a:spcAft>
                <a:spcPts val="0"/>
              </a:spcAft>
            </a:pPr>
            <a:r>
              <a:rPr lang="en-US" sz="2400" dirty="0"/>
              <a:t>U.S. National Ice Center &amp; NWS AK Sea Ice Program</a:t>
            </a:r>
          </a:p>
          <a:p>
            <a:pPr>
              <a:spcAft>
                <a:spcPts val="0"/>
              </a:spcAft>
            </a:pPr>
            <a:endParaRPr lang="en-US" sz="240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5E9A055-CCB2-4671-B09D-E94C9206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859" y="1180768"/>
            <a:ext cx="4180894" cy="5410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219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Description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0692" y="417339"/>
            <a:ext cx="10050608" cy="9605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/>
              <a:t>Oil Spill Modeling for Improved Response to Arctic Maritime Spills Years 6-7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50691" y="1442594"/>
            <a:ext cx="11169116" cy="4141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Project provides structured approach to gather expert advice to develop models that address </a:t>
            </a:r>
            <a:r>
              <a:rPr lang="en-US" sz="2000" dirty="0">
                <a:solidFill>
                  <a:srgbClr val="FFC000"/>
                </a:solidFill>
              </a:rPr>
              <a:t>USCG Federal On Scene Coordinator (FOSC) </a:t>
            </a:r>
            <a:r>
              <a:rPr lang="en-US" sz="2000" dirty="0"/>
              <a:t>core needs during Arctic spill response.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Overall objective is to identify: </a:t>
            </a:r>
          </a:p>
          <a:p>
            <a:pPr marL="971550" lvl="1" indent="-285750"/>
            <a:r>
              <a:rPr lang="en-US" sz="1800" dirty="0"/>
              <a:t>Specific needs to be addressed to obtain models that will </a:t>
            </a:r>
            <a:r>
              <a:rPr lang="en-US" sz="1800" dirty="0">
                <a:solidFill>
                  <a:srgbClr val="FFC000"/>
                </a:solidFill>
              </a:rPr>
              <a:t>be functional and effective </a:t>
            </a:r>
            <a:r>
              <a:rPr lang="en-US" sz="1800" dirty="0"/>
              <a:t>in </a:t>
            </a:r>
            <a:r>
              <a:rPr lang="en-US" sz="1800" dirty="0">
                <a:solidFill>
                  <a:srgbClr val="FFC000"/>
                </a:solidFill>
              </a:rPr>
              <a:t>response time scale </a:t>
            </a:r>
            <a:r>
              <a:rPr lang="en-US" sz="1800" dirty="0"/>
              <a:t>to advance </a:t>
            </a:r>
            <a:r>
              <a:rPr lang="en-US" sz="1800" dirty="0">
                <a:solidFill>
                  <a:srgbClr val="FFC000"/>
                </a:solidFill>
              </a:rPr>
              <a:t>FOSC decision-making </a:t>
            </a:r>
            <a:r>
              <a:rPr lang="en-US" sz="1800" dirty="0"/>
              <a:t>during an incident as well as improve experience gained from exercises and drills </a:t>
            </a:r>
          </a:p>
          <a:p>
            <a:pPr marL="971550" lvl="1" indent="-285750"/>
            <a:r>
              <a:rPr lang="en-US" sz="1800" dirty="0"/>
              <a:t>Current </a:t>
            </a:r>
            <a:r>
              <a:rPr lang="en-US" sz="1800" dirty="0">
                <a:solidFill>
                  <a:srgbClr val="FFC000"/>
                </a:solidFill>
              </a:rPr>
              <a:t>state-of-the-art </a:t>
            </a:r>
            <a:r>
              <a:rPr lang="en-US" sz="1800" dirty="0"/>
              <a:t>Arctic maritime oil spill </a:t>
            </a:r>
            <a:r>
              <a:rPr lang="en-US" sz="1800" dirty="0">
                <a:solidFill>
                  <a:srgbClr val="FFC000"/>
                </a:solidFill>
              </a:rPr>
              <a:t>response models </a:t>
            </a:r>
          </a:p>
          <a:p>
            <a:pPr marL="971550" lvl="1" indent="-285750"/>
            <a:r>
              <a:rPr lang="en-US" sz="1800" dirty="0"/>
              <a:t>Potential integration of these models and components from recent research efforts (</a:t>
            </a:r>
            <a:r>
              <a:rPr lang="en-US" sz="1800" dirty="0">
                <a:solidFill>
                  <a:srgbClr val="FFC000"/>
                </a:solidFill>
              </a:rPr>
              <a:t>integration of ice models with oil spill models</a:t>
            </a:r>
            <a:r>
              <a:rPr lang="en-US" sz="1800" dirty="0"/>
              <a:t>)</a:t>
            </a:r>
          </a:p>
          <a:p>
            <a:pPr marL="971550" lvl="1" indent="-285750"/>
            <a:r>
              <a:rPr lang="en-US" sz="1800" dirty="0">
                <a:solidFill>
                  <a:srgbClr val="FFC000"/>
                </a:solidFill>
              </a:rPr>
              <a:t>Gaps</a:t>
            </a:r>
            <a:r>
              <a:rPr lang="en-US" sz="1800" dirty="0"/>
              <a:t> in current models that need to be addressed by future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Project outcome: </a:t>
            </a:r>
            <a:r>
              <a:rPr lang="en-US" sz="2000" dirty="0">
                <a:solidFill>
                  <a:srgbClr val="FFC000"/>
                </a:solidFill>
              </a:rPr>
              <a:t>Knowledge product</a:t>
            </a:r>
            <a:r>
              <a:rPr lang="en-US" sz="2000" dirty="0"/>
              <a:t>/comprehensive report that delineates characteristics of Arctic oil spill response that make models appropriate required for </a:t>
            </a:r>
            <a:r>
              <a:rPr lang="en-US" sz="2000" dirty="0">
                <a:solidFill>
                  <a:srgbClr val="FFC000"/>
                </a:solidFill>
              </a:rPr>
              <a:t>daily response planning and decision-making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3929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kern="0" dirty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rPr>
              <a:t>Define Needs Addressed by Response Models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863599" y="1665515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Project Core Team meeting held on May 2019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Produced Needs / Questions related to: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Responder / FOSC Needs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Overview &amp; concerns for existing models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Desired capabilities for new models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Confidence level &amp; communication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Validation of models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Suggestions for first workshop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Needs / Questions finalized by Core Team on July 31, 2019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492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/>
              <a:t>Workshop 1  on AMSM Modeling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1015999" y="1600200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36337" y="1755510"/>
            <a:ext cx="8741229" cy="4044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AMSM Workshop (December 3-5, 2019):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49 participants from U.S. &amp; International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Presentations on oil spill &amp; ice models available for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Arctic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Three different breakout group scenarios: 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Well blowout under ice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Pipeline spill under landfast ice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Large vessel spill of combinations of oil in the shoulder season (Fall) 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</a:rPr>
              <a:t>Workshop report completed January 2020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5EA7CE-DC9F-44BB-B7DA-BF670C3550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" t="3663" r="7891" b="3778"/>
          <a:stretch/>
        </p:blipFill>
        <p:spPr>
          <a:xfrm>
            <a:off x="8516266" y="2467257"/>
            <a:ext cx="3366978" cy="194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39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/>
              <a:t>Formation of Working Groups 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86514" y="1391971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Font typeface="Arial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85720" y="1806633"/>
            <a:ext cx="8019926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buClr>
                <a:srgbClr val="FFFFFF"/>
              </a:buClr>
            </a:pPr>
            <a:r>
              <a:rPr lang="en-US" sz="2400" b="0" kern="0" dirty="0">
                <a:solidFill>
                  <a:srgbClr val="FFFFFF"/>
                </a:solidFill>
                <a:latin typeface="Trebuchet MS"/>
              </a:rPr>
              <a:t>Working Group Topics were determined at December 2019 workshop</a:t>
            </a:r>
          </a:p>
          <a:p>
            <a:pPr lvl="0">
              <a:buClr>
                <a:srgbClr val="FFFFFF"/>
              </a:buClr>
            </a:pPr>
            <a:r>
              <a:rPr lang="en-US" sz="2400" b="0" kern="0" dirty="0">
                <a:solidFill>
                  <a:srgbClr val="FFFFFF"/>
                </a:solidFill>
                <a:latin typeface="Trebuchet MS"/>
              </a:rPr>
              <a:t>Met March - November 2020 </a:t>
            </a:r>
          </a:p>
          <a:p>
            <a:pPr lvl="1">
              <a:buClr>
                <a:srgbClr val="FFFFFF"/>
              </a:buClr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Online every 3 weeks for 1 hour (~ 12 meetings </a:t>
            </a:r>
          </a:p>
          <a:p>
            <a:pPr marL="457200" lvl="1" indent="0">
              <a:buClr>
                <a:srgbClr val="FFFFFF"/>
              </a:buClr>
              <a:buNone/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	per group) </a:t>
            </a:r>
          </a:p>
          <a:p>
            <a:pPr lvl="1">
              <a:buClr>
                <a:srgbClr val="FFFFFF"/>
              </a:buClr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Each group has NOAA ORR modeling</a:t>
            </a:r>
          </a:p>
          <a:p>
            <a:pPr marL="457200" lvl="1" indent="0">
              <a:buClr>
                <a:srgbClr val="FFFFFF"/>
              </a:buClr>
              <a:buNone/>
            </a:pPr>
            <a:r>
              <a:rPr lang="en-US" b="0" kern="0" dirty="0">
                <a:solidFill>
                  <a:srgbClr val="FFFFFF"/>
                </a:solidFill>
                <a:latin typeface="Trebuchet MS"/>
              </a:rPr>
              <a:t>	representative </a:t>
            </a:r>
          </a:p>
          <a:p>
            <a:r>
              <a:rPr lang="en-US" dirty="0"/>
              <a:t>Group Topics were determined at December 2019 workshop</a:t>
            </a:r>
          </a:p>
          <a:p>
            <a:r>
              <a:rPr lang="en-US" dirty="0"/>
              <a:t>Met March - November 2020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EBFABB3D-C4A6-4556-94B3-3016AA4D03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697998"/>
              </p:ext>
            </p:extLst>
          </p:nvPr>
        </p:nvGraphicFramePr>
        <p:xfrm>
          <a:off x="7990672" y="2309655"/>
          <a:ext cx="3779279" cy="4239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8597987" y="1969659"/>
            <a:ext cx="256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Working Group Topics</a:t>
            </a:r>
          </a:p>
        </p:txBody>
      </p:sp>
      <p:sp>
        <p:nvSpPr>
          <p:cNvPr id="2" name="Oval 1"/>
          <p:cNvSpPr/>
          <p:nvPr/>
        </p:nvSpPr>
        <p:spPr>
          <a:xfrm>
            <a:off x="7647708" y="2432858"/>
            <a:ext cx="4451927" cy="403259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898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/>
              <a:t>Virtual Workshop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85720" y="1472758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85720" y="1501657"/>
            <a:ext cx="9916767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Three parts: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Workshop: November 16, 2020 (~ 75 participants)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Stakeholder Working Session I: November 23, 2020 </a:t>
            </a:r>
          </a:p>
          <a:p>
            <a:pPr marL="1028700" lvl="1"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Stakeholder Working Session II: November 30, 2020 </a:t>
            </a:r>
          </a:p>
          <a:p>
            <a:pPr marL="285750" lvl="0" indent="-285750"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Groups presented goals, research gaps, &amp; findings </a:t>
            </a:r>
          </a:p>
          <a:p>
            <a:pPr marL="285750" lvl="0" indent="-285750"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Stakeholder Working Sessions focused identifying research needs / scopes of work </a:t>
            </a:r>
          </a:p>
          <a:p>
            <a:pPr marL="0" lvl="0" indent="0">
              <a:buClr>
                <a:srgbClr val="FFFFFF"/>
              </a:buClr>
              <a:buNone/>
            </a:pPr>
            <a:r>
              <a:rPr lang="en-US" sz="2400" dirty="0"/>
              <a:t>9 workshop</a:t>
            </a:r>
          </a:p>
          <a:p>
            <a:r>
              <a:rPr lang="en-US" dirty="0"/>
              <a:t>Met March - November 2020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459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35346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Communication of Uncertainty</a:t>
            </a:r>
          </a:p>
          <a:p>
            <a:pPr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FOSCs are concerned with: 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Most likely prediction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Worst-case scenario</a:t>
            </a:r>
          </a:p>
          <a:p>
            <a:pPr marL="914400" lvl="1" indent="-514350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Implications on response</a:t>
            </a:r>
          </a:p>
          <a:p>
            <a:pPr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Qualitative confidence level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(low, medium, high) sufficient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for decision-making </a:t>
            </a:r>
          </a:p>
          <a:p>
            <a:pPr>
              <a:buClr>
                <a:srgbClr val="FFFFFF"/>
              </a:buClr>
            </a:pP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Spill modelers usually have idea </a:t>
            </a:r>
            <a:br>
              <a:rPr lang="en-US" sz="2200" kern="0" dirty="0">
                <a:solidFill>
                  <a:srgbClr val="FFFFFF"/>
                </a:solidFill>
                <a:latin typeface="Trebuchet MS"/>
              </a:rPr>
            </a:br>
            <a:r>
              <a:rPr lang="en-US" sz="2200" kern="0" dirty="0">
                <a:solidFill>
                  <a:srgbClr val="FFFFFF"/>
                </a:solidFill>
                <a:latin typeface="Trebuchet MS"/>
              </a:rPr>
              <a:t>of qualitative uncertainty of outputs</a:t>
            </a:r>
          </a:p>
          <a:p>
            <a:pPr>
              <a:spcAft>
                <a:spcPts val="600"/>
              </a:spcAft>
              <a:buClr>
                <a:srgbClr val="FFFFFF"/>
              </a:buClr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263322-CCC8-475F-9F2C-82AAD31E8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746" y="1227553"/>
            <a:ext cx="3826370" cy="402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09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57117" y="1402198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AMSM Confidence Estimates of Oil Model Inputs &amp; Outputs (CEOMIO) </a:t>
            </a:r>
          </a:p>
          <a:p>
            <a:pPr lvl="0"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Identifies: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Sources of uncertainty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Qualitative confidence levels for </a:t>
            </a:r>
          </a:p>
          <a:p>
            <a:pPr marL="457200" lvl="1" indent="0">
              <a:buClr>
                <a:srgbClr val="FFFFFF"/>
              </a:buClr>
              <a:buNone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 	inputs / outputs over spill duration </a:t>
            </a:r>
          </a:p>
          <a:p>
            <a:pPr lvl="1"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Input data gaps &amp; quality issues</a:t>
            </a:r>
          </a:p>
          <a:p>
            <a:pPr marL="285750" lvl="0" indent="-285750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Next step: sub-group of oil spill modelers and </a:t>
            </a:r>
          </a:p>
          <a:p>
            <a:pPr marL="0" lvl="0" indent="0"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	SSCs using model output and data from </a:t>
            </a:r>
          </a:p>
          <a:p>
            <a:pPr marL="0" lvl="0" indent="0"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	previous incidents to create draft tables</a:t>
            </a:r>
          </a:p>
          <a:p>
            <a:pPr marL="685800" lvl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Tables will be introduced to responders at a seminar and/or tabletop</a:t>
            </a:r>
          </a:p>
          <a:p>
            <a:pPr marL="685800" lvl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Also presented to other relevant groups (e.g., Alaska RRT)</a:t>
            </a:r>
          </a:p>
          <a:p>
            <a:pPr>
              <a:buClr>
                <a:srgbClr val="FFFFFF"/>
              </a:buClr>
            </a:pPr>
            <a:endParaRPr lang="en-US" sz="24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380" y="2016767"/>
            <a:ext cx="5878620" cy="247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76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57117" y="1402198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AMSM Confidence Estimates of Oil Model Inputs &amp; Outputs (CEOMIO) </a:t>
            </a:r>
          </a:p>
          <a:p>
            <a:pPr>
              <a:buClr>
                <a:srgbClr val="FFFFFF"/>
              </a:buClr>
            </a:pPr>
            <a:endParaRPr lang="en-US" sz="24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070" y="1743872"/>
            <a:ext cx="8860385" cy="37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430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98181" y="1348780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Technology / Data Needs for Arctic Spill Response</a:t>
            </a:r>
          </a:p>
          <a:p>
            <a:pPr marL="0" lv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sz="180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Created spreadsheet describing:</a:t>
            </a:r>
            <a:r>
              <a:rPr lang="en-US" sz="18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Contact / Manufacturer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Overview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Sensor Description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Operating Conditions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Spatial &amp; Temporal Resolution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Time Required for Measurements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Availability / Time for Mobilization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Permit Requirements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Raw &amp; Final Data Formats </a:t>
            </a:r>
          </a:p>
          <a:p>
            <a:pPr marL="457200" lvl="1" indent="0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2000" b="0" kern="0" dirty="0">
                <a:solidFill>
                  <a:schemeClr val="bg1">
                    <a:lumMod val="10000"/>
                    <a:lumOff val="90000"/>
                  </a:schemeClr>
                </a:solidFill>
                <a:latin typeface="Trebuchet MS"/>
              </a:rPr>
              <a:t>Validation Studies 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  <a:endParaRPr lang="en-US" sz="20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7A3CB38-8838-4B63-A396-1F34475F901C}"/>
              </a:ext>
            </a:extLst>
          </p:cNvPr>
          <p:cNvGraphicFramePr/>
          <p:nvPr/>
        </p:nvGraphicFramePr>
        <p:xfrm>
          <a:off x="7056023" y="1423177"/>
          <a:ext cx="4319549" cy="3844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89222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98181" y="1348780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Technology / Data Needs for Arctic Spill Response</a:t>
            </a:r>
          </a:p>
          <a:p>
            <a:pPr lvl="0"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Determined technology applicability and limitations for two spill scenarios: </a:t>
            </a:r>
          </a:p>
          <a:p>
            <a:pPr>
              <a:buClr>
                <a:srgbClr val="FFFFFF"/>
              </a:buClr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  <a:p>
            <a:pPr marL="0" lvl="0" indent="0">
              <a:spcAft>
                <a:spcPts val="600"/>
              </a:spcAft>
              <a:buClr>
                <a:srgbClr val="FFFFFF"/>
              </a:buClr>
              <a:buNone/>
            </a:pPr>
            <a:endParaRPr lang="en-US" sz="2000" b="0" kern="0" dirty="0">
              <a:solidFill>
                <a:srgbClr val="FFFFFF"/>
              </a:solidFill>
              <a:latin typeface="Trebuchet MS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8535C697-4E9C-450F-A28B-0BA760FB9BC9}"/>
              </a:ext>
            </a:extLst>
          </p:cNvPr>
          <p:cNvGraphicFramePr/>
          <p:nvPr/>
        </p:nvGraphicFramePr>
        <p:xfrm>
          <a:off x="1016000" y="2204936"/>
          <a:ext cx="4775200" cy="361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C8967EB8-629C-4F09-9141-104E0D1D6367}"/>
              </a:ext>
            </a:extLst>
          </p:cNvPr>
          <p:cNvGraphicFramePr/>
          <p:nvPr/>
        </p:nvGraphicFramePr>
        <p:xfrm>
          <a:off x="6400800" y="2204936"/>
          <a:ext cx="4775200" cy="361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15437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08133" y="1433987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400" dirty="0">
                <a:solidFill>
                  <a:schemeClr val="bg1">
                    <a:lumMod val="10000"/>
                    <a:lumOff val="90000"/>
                  </a:schemeClr>
                </a:solidFill>
                <a:latin typeface="Franklin Gothic Book" panose="020B0503020102020204" pitchFamily="34" charset="0"/>
              </a:rPr>
              <a:t>State-of-the-Art Models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1800" kern="0" dirty="0">
                <a:solidFill>
                  <a:srgbClr val="FFFFFF"/>
                </a:solidFill>
                <a:latin typeface="Trebuchet MS"/>
              </a:rPr>
              <a:t>Completed a comprehensive review of state-of-the-art oil spill and ice models / forecast systems available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1800" kern="0" dirty="0">
                <a:solidFill>
                  <a:srgbClr val="FFFFFF"/>
                </a:solidFill>
                <a:latin typeface="Trebuchet MS"/>
              </a:rPr>
              <a:t>Produced tables on state-of-the-art oil spill &amp; ice models  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Spreadsheets include logistical information (e.g., scales, file formats), algorithms, necessary inputs, and outputs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1800" kern="0" dirty="0">
                <a:solidFill>
                  <a:srgbClr val="FFFFFF"/>
                </a:solidFill>
                <a:latin typeface="Trebuchet MS"/>
              </a:rPr>
              <a:t>Oil spill modelers created lists of: 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Current limitations for oil in ice algorithms</a:t>
            </a:r>
          </a:p>
          <a:p>
            <a:pPr lvl="2">
              <a:spcAft>
                <a:spcPts val="600"/>
              </a:spcAft>
              <a:buClr>
                <a:srgbClr val="FFFFFF"/>
              </a:buClr>
            </a:pPr>
            <a:r>
              <a:rPr lang="en-US" sz="1800" b="0" kern="0" dirty="0">
                <a:solidFill>
                  <a:srgbClr val="FFFFFF"/>
                </a:solidFill>
                <a:latin typeface="Trebuchet MS"/>
              </a:rPr>
              <a:t>Outputs from sea ice models useful for improving Arctic oil spill modeling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4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22327" y="2432858"/>
            <a:ext cx="2682240" cy="236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51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86361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2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Model Integration: Scale of Available Data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Most ice models operate at the global / climate or sub grid scale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Ice observing systems can produce needed resolution, but are limited by weather, satellite revisit periods &amp; ingestion into models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200" b="0" kern="0" dirty="0">
                <a:solidFill>
                  <a:srgbClr val="FFFFFF"/>
                </a:solidFill>
                <a:latin typeface="Trebuchet MS"/>
              </a:rPr>
              <a:t>Major obstacle for improving interoperability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2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374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186361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Clr>
                <a:srgbClr val="FFFFFF"/>
              </a:buClr>
              <a:buNone/>
            </a:pPr>
            <a:r>
              <a:rPr lang="en-US" sz="22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Model Integration: Scale of Available Data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Oil spill modelers want data at </a:t>
            </a:r>
            <a:r>
              <a:rPr lang="en-US" sz="2400" kern="0" dirty="0">
                <a:solidFill>
                  <a:srgbClr val="FFC000"/>
                </a:solidFill>
                <a:latin typeface="Trebuchet MS"/>
              </a:rPr>
              <a:t>1 km spatial resolution &amp; hourly temporal resolution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400" kern="0" dirty="0">
                <a:solidFill>
                  <a:srgbClr val="FFFFFF"/>
                </a:solidFill>
                <a:latin typeface="Trebuchet MS"/>
              </a:rPr>
              <a:t>Challenging to produce at these scales 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1 km is intermediate scale between climate / global &amp; sub grid scale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Averaging of data across grid cells does not adequately represent regional scale processes in response timeframe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Required computing power / data storage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Technology limitations / data availability </a:t>
            </a:r>
          </a:p>
          <a:p>
            <a:pPr marL="0" indent="0">
              <a:buClr>
                <a:srgbClr val="FFFFFF"/>
              </a:buClr>
              <a:buNone/>
            </a:pPr>
            <a:endParaRPr lang="en-US" sz="2200" b="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230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latin typeface="Franklin Gothic Book" panose="020B0503020102020204" pitchFamily="34" charset="0"/>
                <a:ea typeface="+mj-ea"/>
                <a:cs typeface="+mj-cs"/>
              </a:rPr>
              <a:t>Findings and Key Accomplishments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63615" y="1391383"/>
            <a:ext cx="11573772" cy="399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Many important small-scale oil-in-ice processes are not modeled </a:t>
            </a:r>
          </a:p>
          <a:p>
            <a:pPr lvl="0">
              <a:spcAft>
                <a:spcPts val="600"/>
              </a:spcAft>
              <a:buClr>
                <a:srgbClr val="FFFFFF"/>
              </a:buClr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Most important is estimation of under ice storage capacity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Based on roughness &amp; stripping velocity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Few data available for under ice conditions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Relationship between under ice and surface conditions is not well understood </a:t>
            </a:r>
          </a:p>
          <a:p>
            <a:pPr lvl="1">
              <a:spcAft>
                <a:spcPts val="600"/>
              </a:spcAft>
              <a:buClr>
                <a:srgbClr val="FFFFFF"/>
              </a:buClr>
            </a:pPr>
            <a:r>
              <a:rPr lang="en-US" sz="2000" b="0" kern="0" dirty="0">
                <a:solidFill>
                  <a:srgbClr val="FFFFFF"/>
                </a:solidFill>
                <a:latin typeface="Trebuchet MS"/>
              </a:rPr>
              <a:t>“Rule of thumb” needed to estimate holding capacity of sea ice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03C98A-01E8-4B28-AEB3-A143D7B81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2654" y="3959160"/>
            <a:ext cx="4694733" cy="20968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2158" y="6253998"/>
            <a:ext cx="47298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solidFill>
                  <a:srgbClr val="FFFFFF"/>
                </a:solidFill>
                <a:latin typeface="Trebuchet MS"/>
              </a:rPr>
              <a:t>Source: Kelsey Frazier, ADAC, </a:t>
            </a:r>
            <a:r>
              <a:rPr lang="en-US" sz="800" dirty="0">
                <a:solidFill>
                  <a:srgbClr val="FFFFFF"/>
                </a:solidFill>
                <a:latin typeface="Trebuchet MS"/>
                <a:hlinkClick r:id="rId3"/>
              </a:rPr>
              <a:t>December 2019 Workshop Presentation: “Oil and Ice” </a:t>
            </a:r>
            <a:endParaRPr lang="en-US" sz="800" dirty="0">
              <a:solidFill>
                <a:srgbClr val="FFFFFF"/>
              </a:solidFill>
              <a:latin typeface="Trebuchet M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DC02E4-B7CB-4B18-B970-6738298191E5}"/>
              </a:ext>
            </a:extLst>
          </p:cNvPr>
          <p:cNvSpPr txBox="1"/>
          <p:nvPr/>
        </p:nvSpPr>
        <p:spPr>
          <a:xfrm>
            <a:off x="2150209" y="4130433"/>
            <a:ext cx="4514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CRRC is Currently Working on this Issue: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Jess Manning’s master's thesis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Using CRRC flume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Advisory team includes researchers from AMSM working groups including Kelsey Frazier</a:t>
            </a:r>
          </a:p>
        </p:txBody>
      </p:sp>
    </p:spTree>
    <p:extLst>
      <p:ext uri="{BB962C8B-B14F-4D97-AF65-F5344CB8AC3E}">
        <p14:creationId xmlns:p14="http://schemas.microsoft.com/office/powerpoint/2010/main" val="2378916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644" y="1348780"/>
            <a:ext cx="8653505" cy="4078127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8761" y="388558"/>
            <a:ext cx="11926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  <a:ea typeface="+mj-ea"/>
                <a:cs typeface="+mj-cs"/>
              </a:rPr>
            </a:br>
            <a:r>
              <a:rPr lang="en-US" sz="3200" dirty="0">
                <a:solidFill>
                  <a:srgbClr val="E4E8EE"/>
                </a:solidFill>
                <a:ea typeface="+mj-ea"/>
                <a:cs typeface="+mj-cs"/>
              </a:rPr>
              <a:t>Knowledge Product</a:t>
            </a:r>
            <a:endParaRPr lang="en-US" sz="3200" dirty="0">
              <a:latin typeface="Franklin Gothic Book" panose="020B0503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9DCC7FA-AEDA-45B3-8E59-928FE29CDDC6}"/>
              </a:ext>
            </a:extLst>
          </p:cNvPr>
          <p:cNvSpPr txBox="1">
            <a:spLocks/>
          </p:cNvSpPr>
          <p:nvPr/>
        </p:nvSpPr>
        <p:spPr bwMode="auto">
          <a:xfrm>
            <a:off x="298181" y="1227553"/>
            <a:ext cx="1017693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CE6BFA-24C6-49DC-970B-E727FBA58441}"/>
              </a:ext>
            </a:extLst>
          </p:cNvPr>
          <p:cNvSpPr txBox="1">
            <a:spLocks/>
          </p:cNvSpPr>
          <p:nvPr/>
        </p:nvSpPr>
        <p:spPr bwMode="auto">
          <a:xfrm>
            <a:off x="263615" y="1431093"/>
            <a:ext cx="9680485" cy="395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800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4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2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charset="0"/>
              <a:buChar char="•"/>
              <a:defRPr sz="2000" b="1">
                <a:solidFill>
                  <a:schemeClr val="bg1"/>
                </a:solidFill>
                <a:latin typeface="+mn-lt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product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E4E8E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/comprehensive report delineated characteristics of Arctic oil spill response that make models appropriate for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daily response planning and decision-making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0" dirty="0">
              <a:solidFill>
                <a:schemeClr val="tx1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Key findings: </a:t>
            </a:r>
          </a:p>
          <a:p>
            <a:pPr marL="685800" lvl="1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Determine the exact sea ice model/observational data feeds that are needed by Arctic oil spill models</a:t>
            </a:r>
          </a:p>
          <a:p>
            <a:pPr marL="685800" lvl="1" fontAlgn="auto"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sz="20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reate, implement and test the code necessary to ensure that those data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r>
              <a:rPr lang="en-US" sz="2000" b="0" dirty="0">
                <a:solidFill>
                  <a:schemeClr val="tx1"/>
                </a:solidFill>
                <a:latin typeface="Calibri" panose="020F0502020204030204" pitchFamily="34" charset="0"/>
              </a:rPr>
              <a:t>      	</a:t>
            </a:r>
            <a:r>
              <a:rPr lang="en-US" sz="20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can be ingested directly by oil models during spill in timely and accurate way 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en-US" sz="20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Conduct test to validate sea ice inputs will lead to improved Arctic spill model trajectories 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en-US" sz="2000" b="0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sz="2000" b="0" dirty="0">
                <a:solidFill>
                  <a:schemeClr val="tx1"/>
                </a:solidFill>
                <a:effectLst/>
                <a:latin typeface="Calibri" panose="020F0502020204030204" pitchFamily="34" charset="0"/>
              </a:rPr>
              <a:t>nhance FOSC decision-making</a:t>
            </a:r>
            <a:endParaRPr kumimoji="0" lang="en-US" sz="20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62158" y="6253998"/>
            <a:ext cx="47298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800" dirty="0">
                <a:solidFill>
                  <a:srgbClr val="FFFFFF"/>
                </a:solidFill>
                <a:latin typeface="Trebuchet MS"/>
              </a:rPr>
              <a:t>Source: Kelsey Frazier, ADAC, </a:t>
            </a:r>
            <a:r>
              <a:rPr lang="en-US" sz="800" dirty="0">
                <a:solidFill>
                  <a:srgbClr val="FFFFFF"/>
                </a:solidFill>
                <a:latin typeface="Trebuchet MS"/>
                <a:hlinkClick r:id="rId2"/>
              </a:rPr>
              <a:t>December 2019 Workshop Presentation: “Oil and Ice” </a:t>
            </a:r>
            <a:endParaRPr lang="en-US" sz="800" dirty="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599DE-0F20-4E97-940B-C21C02496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2149" y="2250557"/>
            <a:ext cx="2634418" cy="309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04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9226" y="1717497"/>
            <a:ext cx="8273168" cy="3397428"/>
          </a:xfrm>
        </p:spPr>
        <p:txBody>
          <a:bodyPr>
            <a:norm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400" b="1" kern="0" dirty="0">
                <a:solidFill>
                  <a:srgbClr val="FFFFFF"/>
                </a:solidFill>
                <a:latin typeface="Trebuchet MS"/>
              </a:rPr>
              <a:t>Year 8 determined necessary data feeds existing hydrodynamic and sea ice models to predict trajectory of oil in ice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Coding to get data from </a:t>
            </a: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	ice models / services ready </a:t>
            </a:r>
          </a:p>
          <a:p>
            <a:pPr marL="457200" lvl="1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	for ingestion into oil spill models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Test linkage between ice and oil spill models</a:t>
            </a:r>
          </a:p>
          <a:p>
            <a:endParaRPr lang="en-US" sz="3200" b="1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281" y="3429000"/>
            <a:ext cx="5782201" cy="285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00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98978" y="1668511"/>
            <a:ext cx="8273168" cy="3397428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None/>
            </a:pPr>
            <a:r>
              <a:rPr lang="en-US" sz="2400" b="1" kern="0" dirty="0">
                <a:solidFill>
                  <a:srgbClr val="FFFFFF"/>
                </a:solidFill>
                <a:latin typeface="Trebuchet MS"/>
              </a:rPr>
              <a:t>Parameters GNOME needs: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Ice velocity, ice direction, % ice cover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netCDF format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Scale: 1 km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Location: latitude and longitude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Velocities: U and V (northing and easting)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 typeface="Arial" charset="0"/>
              <a:buChar char="•"/>
            </a:pPr>
            <a:r>
              <a:rPr lang="en-US" sz="2000" kern="0" dirty="0">
                <a:solidFill>
                  <a:srgbClr val="FFFFFF"/>
                </a:solidFill>
                <a:latin typeface="Trebuchet MS"/>
              </a:rPr>
              <a:t>Winds: degrees from North and Velocity (knots)</a:t>
            </a:r>
          </a:p>
          <a:p>
            <a:endParaRPr lang="en-US" sz="3200" b="1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43327C-D386-4777-AE4A-FD31576CF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889" y="925144"/>
            <a:ext cx="3221481" cy="2903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94050E-218C-4D6E-8EF9-F3A428603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4" y="2547257"/>
            <a:ext cx="2972564" cy="302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51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9225" y="1943099"/>
            <a:ext cx="9586903" cy="3171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Coordinating with NOAA ORR modelers on GNOME algorithms</a:t>
            </a:r>
          </a:p>
          <a:p>
            <a:pPr lvl="1"/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Coordination has occurred with:</a:t>
            </a:r>
          </a:p>
          <a:p>
            <a:pPr lvl="2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HIOMAS sea ice model already linked to GNOME</a:t>
            </a:r>
          </a:p>
          <a:p>
            <a:pPr lvl="2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Facilitated mtg with Zhang, Axiom Data Science and ORR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Well coordinated already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Too much computer power needed to 1 km resolution and 1 hour time interval with prediction up to 30 days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If only up to 72 hr, less computer time required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They can be flexible, if spill occurs</a:t>
            </a:r>
          </a:p>
          <a:p>
            <a:pPr lvl="3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12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9226" y="1717497"/>
            <a:ext cx="10150238" cy="33974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Coordinating with NOAA ORR modelers on GNOME algorithms</a:t>
            </a:r>
          </a:p>
          <a:p>
            <a:pPr lvl="1"/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Coordination has occurred with:</a:t>
            </a:r>
          </a:p>
          <a:p>
            <a:pPr lvl="2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AK Sea Ice Program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Sea ice shapefiles</a:t>
            </a:r>
          </a:p>
          <a:p>
            <a:pPr lvl="2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NOAA National Environmental Satellite Data and Information Service (NESDIS)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Satellite data can provide coverage of the Arctic, but there are gaps in data.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Not at a 1 km scale, but a request could be made for this type of product to be produced in future and during spill</a:t>
            </a:r>
          </a:p>
          <a:p>
            <a:pPr lvl="3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2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3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25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9701" y="1565096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Coordinating with NOAA ORR modelers on GNOME algorithms</a:t>
            </a:r>
          </a:p>
          <a:p>
            <a:pPr lvl="1"/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Coordination with US National Ice Center (NIC)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Uses GOFS (HYCOM + CICE) for data ingestion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Can provide the data needs for GNOME (ice velocity, direction, and % ice cover)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Not a 1 km scale, but potentially during an emergency/as needed basis 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Data originates in a netCDF format from GOFS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Potential for GNOME to use data directly from GOFS and the NIC shapefiles/polygons for analysis</a:t>
            </a:r>
          </a:p>
          <a:p>
            <a:pPr lvl="2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323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9701" y="1565096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Coordinating with NOAA Sea Ice modelers on GNOME algorithms:</a:t>
            </a:r>
          </a:p>
          <a:p>
            <a:pPr lvl="1"/>
            <a:r>
              <a:rPr lang="en-US" sz="2000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Coordination has occurred with:</a:t>
            </a:r>
          </a:p>
          <a:p>
            <a:pPr lvl="2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CICE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NOAA uses RTOFS (HYCOM + CICE) with slight difference from GOFS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Can provide the data needs for GNOME (ice velocity, direction, and % ice cover).</a:t>
            </a:r>
          </a:p>
          <a:p>
            <a:pPr lvl="3"/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3 km scale for Arctic</a:t>
            </a:r>
          </a:p>
          <a:p>
            <a:pPr marL="1371600" lvl="3" indent="0">
              <a:buNone/>
            </a:pPr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</a:p>
          <a:p>
            <a:pPr marL="914400" lvl="2" indent="0">
              <a:buNone/>
            </a:pPr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664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9701" y="1565096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Narrowed the search to two sea ice organizations:</a:t>
            </a:r>
          </a:p>
          <a:p>
            <a:pPr lvl="1"/>
            <a:r>
              <a:rPr lang="en-US" sz="16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GNOME may eventually use</a:t>
            </a:r>
          </a:p>
          <a:p>
            <a:pPr marL="457200" lvl="1" indent="0">
              <a:buNone/>
            </a:pPr>
            <a:r>
              <a:rPr lang="en-US" sz="16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   both models to better determine</a:t>
            </a:r>
          </a:p>
          <a:p>
            <a:pPr marL="457200" lvl="1" indent="0">
              <a:buNone/>
            </a:pPr>
            <a:r>
              <a:rPr lang="en-US" sz="16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   uncertainty in trajectory prediction</a:t>
            </a:r>
          </a:p>
          <a:p>
            <a:pPr marL="457200" lvl="1" indent="0">
              <a:buNone/>
            </a:pPr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marL="1371600" lvl="3" indent="0">
              <a:buNone/>
            </a:pPr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</a:p>
          <a:p>
            <a:pPr lvl="2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A9318E-4978-446B-B782-0220ABCD1EBC}"/>
              </a:ext>
            </a:extLst>
          </p:cNvPr>
          <p:cNvSpPr/>
          <p:nvPr/>
        </p:nvSpPr>
        <p:spPr>
          <a:xfrm>
            <a:off x="4600594" y="3867360"/>
            <a:ext cx="2968487" cy="715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NIC/US Navy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B0662BF-22E2-4B9F-BFE2-320002D6A5DA}"/>
              </a:ext>
            </a:extLst>
          </p:cNvPr>
          <p:cNvSpPr/>
          <p:nvPr/>
        </p:nvSpPr>
        <p:spPr>
          <a:xfrm>
            <a:off x="8807154" y="3895519"/>
            <a:ext cx="2968487" cy="7156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NOAA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FE5FCDE-48C1-4D8B-A470-EE5914561A69}"/>
              </a:ext>
            </a:extLst>
          </p:cNvPr>
          <p:cNvSpPr/>
          <p:nvPr/>
        </p:nvSpPr>
        <p:spPr>
          <a:xfrm>
            <a:off x="4552483" y="5173331"/>
            <a:ext cx="2968487" cy="119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GOFS: Ingests Data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 (creates a physical field and replaces  model’s data)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51A14D-4655-46F6-999F-5EAABC320200}"/>
              </a:ext>
            </a:extLst>
          </p:cNvPr>
          <p:cNvSpPr/>
          <p:nvPr/>
        </p:nvSpPr>
        <p:spPr>
          <a:xfrm>
            <a:off x="8822884" y="5173331"/>
            <a:ext cx="2968487" cy="1192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RTOFS: Assimilates Data (does not automatically replace the model’s data)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A5BA255-544D-406E-BC9E-068B2D593ABF}"/>
              </a:ext>
            </a:extLst>
          </p:cNvPr>
          <p:cNvSpPr/>
          <p:nvPr/>
        </p:nvSpPr>
        <p:spPr>
          <a:xfrm>
            <a:off x="10154727" y="3385297"/>
            <a:ext cx="304800" cy="454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17C3A47-582F-4768-911B-A16F30E1D11C}"/>
              </a:ext>
            </a:extLst>
          </p:cNvPr>
          <p:cNvSpPr/>
          <p:nvPr/>
        </p:nvSpPr>
        <p:spPr>
          <a:xfrm>
            <a:off x="5943600" y="3359233"/>
            <a:ext cx="304800" cy="454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596AAC-9D5A-4DD7-993C-09BCACF40B58}"/>
              </a:ext>
            </a:extLst>
          </p:cNvPr>
          <p:cNvSpPr/>
          <p:nvPr/>
        </p:nvSpPr>
        <p:spPr>
          <a:xfrm>
            <a:off x="4552483" y="2594079"/>
            <a:ext cx="7223158" cy="7127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Sea Ice Organization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F2B752A-AF34-42B7-AEB6-B1EBC93F24EC}"/>
              </a:ext>
            </a:extLst>
          </p:cNvPr>
          <p:cNvSpPr/>
          <p:nvPr/>
        </p:nvSpPr>
        <p:spPr>
          <a:xfrm>
            <a:off x="5943600" y="4674808"/>
            <a:ext cx="304800" cy="454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4FA6308D-C817-4317-A2E8-56FAD664476A}"/>
              </a:ext>
            </a:extLst>
          </p:cNvPr>
          <p:cNvSpPr/>
          <p:nvPr/>
        </p:nvSpPr>
        <p:spPr>
          <a:xfrm>
            <a:off x="10138997" y="4691687"/>
            <a:ext cx="304800" cy="4545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520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9701" y="1565096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CRRC student computer programmer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Currently working on coding sea ice data to input into GNOME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Working with GOFS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Once coding is completed, validation test will occur 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Scenario will be provided to modelers</a:t>
            </a:r>
          </a:p>
          <a:p>
            <a:pPr lvl="2"/>
            <a:r>
              <a:rPr lang="en-US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GOFS model will produce input for GNOME to ensure it can be ingested and GNOME will produce a plausible oil trajectory</a:t>
            </a:r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marL="1371600" lvl="3" indent="0">
              <a:buNone/>
            </a:pPr>
            <a:endParaRPr lang="en-US" sz="2000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lvl="2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/>
              <a:t>Year 8: AMSM Path Forward</a:t>
            </a:r>
            <a:endParaRPr lang="en-US" sz="3200" b="1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250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9701" y="1565096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Sea Ice Working Group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Will be formed consisting of sea ice experts and oil spill modelers to ensure that sea ice data will be input into GNOME during Arctic spills in future</a:t>
            </a:r>
          </a:p>
          <a:p>
            <a:pPr lvl="1"/>
            <a:r>
              <a:rPr lang="en-US" sz="2000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Goals: </a:t>
            </a:r>
          </a:p>
          <a:p>
            <a:pPr lvl="2"/>
            <a:r>
              <a:rPr lang="en-US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Continued communication between sea ice and oil spill modelers </a:t>
            </a:r>
          </a:p>
          <a:p>
            <a:pPr lvl="2"/>
            <a:r>
              <a:rPr lang="en-US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Ensure that sea ice data continues to be compatible with GNOME coding</a:t>
            </a:r>
          </a:p>
          <a:p>
            <a:pPr lvl="2"/>
            <a:r>
              <a:rPr lang="en-US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Will be hosted semi-annually by CRRC</a:t>
            </a:r>
          </a:p>
          <a:p>
            <a:pPr lvl="2"/>
            <a:r>
              <a:rPr lang="en-US" b="1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Currently identifying sea ice experts for working group</a:t>
            </a:r>
          </a:p>
          <a:p>
            <a:pPr marL="457200" lvl="1" indent="0">
              <a:buNone/>
            </a:pPr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pPr marL="1371600" lvl="3" indent="0">
              <a:buNone/>
            </a:pPr>
            <a:r>
              <a:rPr lang="en-US" kern="0" dirty="0">
                <a:solidFill>
                  <a:srgbClr val="FFFFFF"/>
                </a:solidFill>
                <a:latin typeface="Trebuchet MS"/>
                <a:ea typeface="+mj-ea"/>
                <a:cs typeface="+mj-cs"/>
              </a:rPr>
              <a:t> </a:t>
            </a:r>
          </a:p>
          <a:p>
            <a:pPr lvl="2"/>
            <a:endParaRPr lang="en-US" kern="0" dirty="0">
              <a:solidFill>
                <a:srgbClr val="FFFFFF"/>
              </a:solidFill>
              <a:latin typeface="Trebuchet MS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6005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94629" y="1483453"/>
            <a:ext cx="9722974" cy="420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Timetable:</a:t>
            </a:r>
          </a:p>
          <a:p>
            <a:pPr lvl="1"/>
            <a:r>
              <a:rPr lang="en-US" dirty="0"/>
              <a:t>Begin coding immediately after coordination with sea ice modelers</a:t>
            </a:r>
          </a:p>
          <a:p>
            <a:pPr lvl="1"/>
            <a:r>
              <a:rPr lang="en-US" dirty="0"/>
              <a:t>Test linkages in late Spring 2022</a:t>
            </a:r>
          </a:p>
          <a:p>
            <a:pPr lvl="1"/>
            <a:r>
              <a:rPr lang="en-US" dirty="0"/>
              <a:t>June NOAA modelers and ice model/observation teams test system </a:t>
            </a:r>
          </a:p>
          <a:p>
            <a:pPr lvl="1"/>
            <a:r>
              <a:rPr lang="en-US" dirty="0"/>
              <a:t>Finish Knowledge Product Addendum</a:t>
            </a:r>
          </a:p>
          <a:p>
            <a:r>
              <a:rPr lang="en-US" b="1" dirty="0"/>
              <a:t>Budget: No Issues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630" y="454429"/>
            <a:ext cx="94986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E4E8EE"/>
                </a:solidFill>
              </a:rPr>
              <a:t>Oil Spill Modeling for Improved Response to Arctic Maritime Spills</a:t>
            </a:r>
            <a:br>
              <a:rPr lang="en-US" sz="2400" dirty="0">
                <a:solidFill>
                  <a:srgbClr val="E4E8EE"/>
                </a:solidFill>
              </a:rPr>
            </a:br>
            <a:r>
              <a:rPr lang="en-US" sz="3200" dirty="0">
                <a:solidFill>
                  <a:srgbClr val="E4E8EE"/>
                </a:solidFill>
              </a:rPr>
              <a:t>Year 8: AMSM Path Forward</a:t>
            </a:r>
            <a:endParaRPr lang="en-US" sz="3200" b="1" dirty="0">
              <a:solidFill>
                <a:srgbClr val="E4E8EE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231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Questions?</a:t>
            </a:r>
          </a:p>
        </p:txBody>
      </p:sp>
      <p:sp>
        <p:nvSpPr>
          <p:cNvPr id="4" name="Rectangle 3"/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success?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100710" y="2064504"/>
            <a:ext cx="3742267" cy="1841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>
              <a:spcBef>
                <a:spcPts val="200"/>
              </a:spcBef>
              <a:buFont typeface="Arial" panose="020B0604020202020204" pitchFamily="34" charset="0"/>
              <a:buChar char="•"/>
              <a:defRPr sz="2800">
                <a:latin typeface="Franklin Gothic Book" panose="020B0503020102020204" pitchFamily="34" charset="0"/>
              </a:defRPr>
            </a:lvl1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960" y="1357746"/>
            <a:ext cx="6066236" cy="29741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B326E5-DF05-467A-895F-ADADD4F7F68E}"/>
              </a:ext>
            </a:extLst>
          </p:cNvPr>
          <p:cNvSpPr txBox="1"/>
          <p:nvPr/>
        </p:nvSpPr>
        <p:spPr>
          <a:xfrm>
            <a:off x="3224893" y="4792436"/>
            <a:ext cx="60662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</a:rPr>
              <a:t>Thank You Very Much for Listening</a:t>
            </a:r>
          </a:p>
        </p:txBody>
      </p:sp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10642</TotalTime>
  <Words>2832</Words>
  <Application>Microsoft Office PowerPoint</Application>
  <PresentationFormat>Widescreen</PresentationFormat>
  <Paragraphs>353</Paragraphs>
  <Slides>38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Franklin Gothic Book</vt:lpstr>
      <vt:lpstr>Franklin Gothic Medium Cond</vt:lpstr>
      <vt:lpstr>Trebuchet MS</vt:lpstr>
      <vt:lpstr>Office Theme</vt:lpstr>
      <vt:lpstr> ADAC Year 8 ADAC Project Briefing Oil Spill Modeling for Improved Response  to Arctic Maritime Spills </vt:lpstr>
      <vt:lpstr>PowerPoint Presentation</vt:lpstr>
      <vt:lpstr>PowerPoint Presentation</vt:lpstr>
      <vt:lpstr>Oil Spill Modeling for Improved Response to Arctic Maritime Spills Baseline: Arctic Environment</vt:lpstr>
      <vt:lpstr>Oil Spill Modeling for Improved Response to Arctic Maritime Spills Relevance: Emergency Response </vt:lpstr>
      <vt:lpstr>Oil Spill Modeling for Improved Response to Arctic Maritime Spills Baseline : Oil Spill Models </vt:lpstr>
      <vt:lpstr>Oil Spill Modeling for Improved Response to Arctic Maritime Spills Baseline : Oil Spill Models</vt:lpstr>
      <vt:lpstr>PowerPoint Presentation</vt:lpstr>
      <vt:lpstr>PowerPoint Presentation</vt:lpstr>
      <vt:lpstr>Oil Spill Modeling for Improved Response to Arctic Maritime Spills Baseline: Ice Models</vt:lpstr>
      <vt:lpstr>Oil Spill Modeling for Improved Response to Arctic Maritime Spills Baseline : Ice Models</vt:lpstr>
      <vt:lpstr>Oil Spill Modeling for Improved Response to Arctic Maritime Spills Baseline : Ice Observing Systems</vt:lpstr>
      <vt:lpstr>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Nancy Kinner</cp:lastModifiedBy>
  <cp:revision>323</cp:revision>
  <cp:lastPrinted>2021-09-23T17:12:32Z</cp:lastPrinted>
  <dcterms:created xsi:type="dcterms:W3CDTF">2018-01-03T22:04:18Z</dcterms:created>
  <dcterms:modified xsi:type="dcterms:W3CDTF">2022-04-17T23:06:47Z</dcterms:modified>
</cp:coreProperties>
</file>